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6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309" r:id="rId3"/>
    <p:sldId id="310" r:id="rId4"/>
    <p:sldId id="311" r:id="rId5"/>
    <p:sldId id="312" r:id="rId6"/>
    <p:sldId id="315" r:id="rId7"/>
    <p:sldId id="317" r:id="rId8"/>
    <p:sldId id="318" r:id="rId9"/>
    <p:sldId id="314" r:id="rId10"/>
    <p:sldId id="319" r:id="rId11"/>
    <p:sldId id="28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C54411"/>
    <a:srgbClr val="00A2A3"/>
    <a:srgbClr val="D60093"/>
    <a:srgbClr val="EB5519"/>
    <a:srgbClr val="DB4C13"/>
    <a:srgbClr val="C55A11"/>
    <a:srgbClr val="DF66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96005" autoAdjust="0"/>
  </p:normalViewPr>
  <p:slideViewPr>
    <p:cSldViewPr snapToGrid="0">
      <p:cViewPr varScale="1">
        <p:scale>
          <a:sx n="76" d="100"/>
          <a:sy n="76" d="100"/>
        </p:scale>
        <p:origin x="86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Morgan" userId="5d051ba4-a622-4506-83df-46d08427124a" providerId="ADAL" clId="{24BCDE42-EC96-4D87-BDD9-F2CC8495F90B}"/>
    <pc:docChg chg="delSld">
      <pc:chgData name="David Morgan" userId="5d051ba4-a622-4506-83df-46d08427124a" providerId="ADAL" clId="{24BCDE42-EC96-4D87-BDD9-F2CC8495F90B}" dt="2023-08-29T11:14:28.181" v="3" actId="47"/>
      <pc:docMkLst>
        <pc:docMk/>
      </pc:docMkLst>
      <pc:sldChg chg="del">
        <pc:chgData name="David Morgan" userId="5d051ba4-a622-4506-83df-46d08427124a" providerId="ADAL" clId="{24BCDE42-EC96-4D87-BDD9-F2CC8495F90B}" dt="2023-08-29T11:14:28.181" v="3" actId="47"/>
        <pc:sldMkLst>
          <pc:docMk/>
          <pc:sldMk cId="1593578569" sldId="308"/>
        </pc:sldMkLst>
      </pc:sldChg>
      <pc:sldChg chg="del">
        <pc:chgData name="David Morgan" userId="5d051ba4-a622-4506-83df-46d08427124a" providerId="ADAL" clId="{24BCDE42-EC96-4D87-BDD9-F2CC8495F90B}" dt="2023-08-29T11:14:13.206" v="1" actId="47"/>
        <pc:sldMkLst>
          <pc:docMk/>
          <pc:sldMk cId="1183138760" sldId="313"/>
        </pc:sldMkLst>
      </pc:sldChg>
      <pc:sldChg chg="del">
        <pc:chgData name="David Morgan" userId="5d051ba4-a622-4506-83df-46d08427124a" providerId="ADAL" clId="{24BCDE42-EC96-4D87-BDD9-F2CC8495F90B}" dt="2023-08-29T11:14:14.011" v="2" actId="47"/>
        <pc:sldMkLst>
          <pc:docMk/>
          <pc:sldMk cId="3229504689" sldId="320"/>
        </pc:sldMkLst>
      </pc:sldChg>
      <pc:sldChg chg="del">
        <pc:chgData name="David Morgan" userId="5d051ba4-a622-4506-83df-46d08427124a" providerId="ADAL" clId="{24BCDE42-EC96-4D87-BDD9-F2CC8495F90B}" dt="2023-08-29T11:13:53.093" v="0" actId="47"/>
        <pc:sldMkLst>
          <pc:docMk/>
          <pc:sldMk cId="1560504046" sldId="321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thecdiuk-my.sharepoint.com/personal/david_morgan_thecdi_net/Documents/Documents/Memberships/CDI%20Big%20Listen/CDIBigListen%202021%202022%20vs%202023%20comparison%20v1.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thecdiuk-my.sharepoint.com/personal/david_morgan_thecdi_net/Documents/Documents/Memberships/CDI%20Big%20Listen/CDIBigListen%202021%202022%20vs%202023%20comparison%20v1.1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thecdiuk-my.sharepoint.com/personal/david_morgan_thecdi_net/Documents/Documents/Memberships/CDI%20Big%20Listen/CDIBigListen%202021%202022%20vs%202023%20comparison%20v1.1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thecdiuk-my.sharepoint.com/personal/david_morgan_thecdi_net/Documents/Documents/Memberships/CDI%20Big%20Listen/CDIBigListen%202021%202022%20vs%202023%20comparison%20v1.1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thecdiuk-my.sharepoint.com/personal/david_morgan_thecdi_net/Documents/Documents/Memberships/CDI%20Big%20Listen/CDIBigListen%202021%202022%20vs%202023%20comparison%20v1.1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https://thecdiuk-my.sharepoint.com/personal/david_morgan_thecdi_net/Documents/Documents/Memberships/CDI%20Big%20Listen/CDIBigListen%202021%202022%20vs%202023%20comparison%20v1.1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https://thecdiuk-my.sharepoint.com/personal/david_morgan_thecdi_net/Documents/Documents/Memberships/CDI%20Big%20Listen/CDIBigListen%202021%202022%20vs%202023%20comparison%20v1.1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https://thecdiuk-my.sharepoint.com/personal/david_morgan_thecdi_net/Documents/Documents/Memberships/CDI%20Big%20Listen/CDIBigListen%202021%202022%20vs%202023%20comparison%20v1.1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thecdiuk-my.sharepoint.com/personal/david_morgan_thecdi_net/Documents/Documents/Memberships/CDI%20Big%20Listen/CDIBigListen%202021%202022%20vs%202023%20comparison%20v1.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thecdiuk-my.sharepoint.com/personal/david_morgan_thecdi_net/Documents/Documents/Memberships/CDI%20Big%20Listen/CDIBigListen%202021%202022%20vs%202023%20comparison%20v1.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thecdiuk-my.sharepoint.com/personal/david_morgan_thecdi_net/Documents/Documents/Memberships/CDI%20Big%20Listen/CDIBigListen%202021%202022%20vs%202023%20comparison%20v1.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https://thecdiuk-my.sharepoint.com/personal/david_morgan_thecdi_net/Documents/Documents/Memberships/CDI%20Big%20Listen/CDIBigListen%202021%202022%20vs%202023%20comparison%20v1.1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thecdiuk-my.sharepoint.com/personal/david_morgan_thecdi_net/Documents/Documents/Memberships/CDI%20Big%20Listen/CDIBigListen%202021%202022%20vs%202023%20comparison%20v1.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thecdiuk-my.sharepoint.com/personal/david_morgan_thecdi_net/Documents/Documents/Memberships/CDI%20Big%20Listen/CDIBigListen%202021%202022%20vs%202023%20comparison%20v1.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thecdiuk-my.sharepoint.com/personal/david_morgan_thecdi_net/Documents/Documents/Memberships/CDI%20Big%20Listen/CDIBigListen%202021%202022%20vs%202023%20comparison%20v1.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thecdiuk-my.sharepoint.com/personal/david_morgan_thecdi_net/Documents/Documents/Memberships/CDI%20Big%20Listen/CDIBigListen%202021%202022%20vs%202023%20comparison%20v1.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Satisfaction with membership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342825896762904"/>
          <c:y val="0.17171296296296296"/>
          <c:w val="0.86601618547681536"/>
          <c:h val="0.65209062408865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'[CDIBigListen 2021 2022 vs 2023 comparison v1.1.xlsx]Sheet1'!$B$184</c:f>
              <c:strCache>
                <c:ptCount val="1"/>
                <c:pt idx="0">
                  <c:v>2021 Q11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'[CDIBigListen 2021 2022 vs 2023 comparison v1.1.xlsx]Sheet1'!$A$185:$A$189</c:f>
              <c:strCache>
                <c:ptCount val="5"/>
                <c:pt idx="0">
                  <c:v>1 - Not At All Satisfied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5 - Very Satisfied</c:v>
                </c:pt>
              </c:strCache>
            </c:strRef>
          </c:cat>
          <c:val>
            <c:numRef>
              <c:f>'[CDIBigListen 2021 2022 vs 2023 comparison v1.1.xlsx]Sheet1'!$B$185:$B$189</c:f>
              <c:numCache>
                <c:formatCode>0%</c:formatCode>
                <c:ptCount val="5"/>
                <c:pt idx="0">
                  <c:v>2.5000000000000001E-2</c:v>
                </c:pt>
                <c:pt idx="1">
                  <c:v>5.2300000000000013E-2</c:v>
                </c:pt>
                <c:pt idx="2">
                  <c:v>0.2455</c:v>
                </c:pt>
                <c:pt idx="3">
                  <c:v>0.41139999999999999</c:v>
                </c:pt>
                <c:pt idx="4">
                  <c:v>0.26590000000000003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2B-4CB4-B5AD-8FA17A373AF5}"/>
            </c:ext>
          </c:extLst>
        </c:ser>
        <c:ser>
          <c:idx val="1"/>
          <c:order val="1"/>
          <c:tx>
            <c:strRef>
              <c:f>'[CDIBigListen 2021 2022 vs 2023 comparison v1.1.xlsx]Sheet1'!$C$184</c:f>
              <c:strCache>
                <c:ptCount val="1"/>
                <c:pt idx="0">
                  <c:v>2022 Q13</c:v>
                </c:pt>
              </c:strCache>
            </c:strRef>
          </c:tx>
          <c:spPr>
            <a:solidFill>
              <a:srgbClr val="FF33CC"/>
            </a:solidFill>
            <a:ln>
              <a:solidFill>
                <a:srgbClr val="CC00CC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'[CDIBigListen 2021 2022 vs 2023 comparison v1.1.xlsx]Sheet1'!$A$185:$A$189</c:f>
              <c:strCache>
                <c:ptCount val="5"/>
                <c:pt idx="0">
                  <c:v>1 - Not At All Satisfied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5 - Very Satisfied</c:v>
                </c:pt>
              </c:strCache>
            </c:strRef>
          </c:cat>
          <c:val>
            <c:numRef>
              <c:f>'[CDIBigListen 2021 2022 vs 2023 comparison v1.1.xlsx]Sheet1'!$C$185:$C$189</c:f>
              <c:numCache>
                <c:formatCode>0%</c:formatCode>
                <c:ptCount val="5"/>
                <c:pt idx="0">
                  <c:v>1.0800000000000001E-2</c:v>
                </c:pt>
                <c:pt idx="1">
                  <c:v>7.5499999999999998E-2</c:v>
                </c:pt>
                <c:pt idx="2">
                  <c:v>0.2122</c:v>
                </c:pt>
                <c:pt idx="3">
                  <c:v>0.41370000000000001</c:v>
                </c:pt>
                <c:pt idx="4">
                  <c:v>0.2878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2B-4CB4-B5AD-8FA17A373AF5}"/>
            </c:ext>
          </c:extLst>
        </c:ser>
        <c:ser>
          <c:idx val="2"/>
          <c:order val="2"/>
          <c:tx>
            <c:strRef>
              <c:f>'[CDIBigListen 2021 2022 vs 2023 comparison v1.1.xlsx]Sheet1'!$D$184</c:f>
              <c:strCache>
                <c:ptCount val="1"/>
                <c:pt idx="0">
                  <c:v>2023 Q13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'[CDIBigListen 2021 2022 vs 2023 comparison v1.1.xlsx]Sheet1'!$A$185:$A$189</c:f>
              <c:strCache>
                <c:ptCount val="5"/>
                <c:pt idx="0">
                  <c:v>1 - Not At All Satisfied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5 - Very Satisfied</c:v>
                </c:pt>
              </c:strCache>
            </c:strRef>
          </c:cat>
          <c:val>
            <c:numRef>
              <c:f>'[CDIBigListen 2021 2022 vs 2023 comparison v1.1.xlsx]Sheet1'!$D$185:$D$189</c:f>
              <c:numCache>
                <c:formatCode>0%</c:formatCode>
                <c:ptCount val="5"/>
                <c:pt idx="0">
                  <c:v>0</c:v>
                </c:pt>
                <c:pt idx="1">
                  <c:v>5.3099999999999987E-2</c:v>
                </c:pt>
                <c:pt idx="2">
                  <c:v>0.2122</c:v>
                </c:pt>
                <c:pt idx="3">
                  <c:v>0.42859999999999998</c:v>
                </c:pt>
                <c:pt idx="4">
                  <c:v>0.30609999999999998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2B-4CB4-B5AD-8FA17A373A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4976095"/>
        <c:axId val="294976511"/>
      </c:barChart>
      <c:catAx>
        <c:axId val="294976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4976511"/>
        <c:crosses val="autoZero"/>
        <c:auto val="1"/>
        <c:lblAlgn val="ctr"/>
        <c:lblOffset val="100"/>
        <c:noMultiLvlLbl val="0"/>
      </c:catAx>
      <c:valAx>
        <c:axId val="2949765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4976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562123185783661"/>
          <c:y val="9.8786440998120895E-2"/>
          <c:w val="0.61630950494301751"/>
          <c:h val="7.28094633209342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Do you agree with the following statements? The CDI...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'[CDIBigListen 2021 2022 vs 2023 comparison v1.1.xlsx]Sheet1'!$B$141</c:f>
              <c:strCache>
                <c:ptCount val="1"/>
                <c:pt idx="0">
                  <c:v>2021 Q14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'[CDIBigListen 2021 2022 vs 2023 comparison v1.1.xlsx]Sheet1'!$A$142:$A$155</c:f>
              <c:strCache>
                <c:ptCount val="14"/>
                <c:pt idx="0">
                  <c:v>Represents people across all areas of career development practice</c:v>
                </c:pt>
                <c:pt idx="1">
                  <c:v>Represents career development across England, Scotland, Wales and NI</c:v>
                </c:pt>
                <c:pt idx="2">
                  <c:v>Champions the career development profession</c:v>
                </c:pt>
                <c:pt idx="3">
                  <c:v>Provides valuable services and support for its members</c:v>
                </c:pt>
                <c:pt idx="4">
                  <c:v>Effectively promotes best practice in career development</c:v>
                </c:pt>
                <c:pt idx="5">
                  <c:v>Sets the standard for qualifications and training in career development</c:v>
                </c:pt>
                <c:pt idx="6">
                  <c:v>Engages its members through face to face and online communities</c:v>
                </c:pt>
                <c:pt idx="7">
                  <c:v>Communicates clearly with its members</c:v>
                </c:pt>
                <c:pt idx="8">
                  <c:v>Influences government policy related to career development</c:v>
                </c:pt>
                <c:pt idx="9">
                  <c:v>Is inclusive and reflects the diversity of society</c:v>
                </c:pt>
                <c:pt idx="10">
                  <c:v>Is a catalyst for collaboration within the career development sector</c:v>
                </c:pt>
                <c:pt idx="11">
                  <c:v>Undertakes and promotes progressive research into career development</c:v>
                </c:pt>
                <c:pt idx="12">
                  <c:v>Engages employers to highlight the benefits of employing career development professionals</c:v>
                </c:pt>
                <c:pt idx="13">
                  <c:v>Plays an important role in raising the profile of the career development profession among the public.</c:v>
                </c:pt>
              </c:strCache>
            </c:strRef>
          </c:cat>
          <c:val>
            <c:numRef>
              <c:f>'[CDIBigListen 2021 2022 vs 2023 comparison v1.1.xlsx]Sheet1'!$B$142:$B$155</c:f>
              <c:numCache>
                <c:formatCode>0.0</c:formatCode>
                <c:ptCount val="14"/>
                <c:pt idx="0">
                  <c:v>3.56</c:v>
                </c:pt>
                <c:pt idx="1">
                  <c:v>3.78</c:v>
                </c:pt>
                <c:pt idx="3">
                  <c:v>3.75</c:v>
                </c:pt>
                <c:pt idx="4">
                  <c:v>4.22</c:v>
                </c:pt>
                <c:pt idx="5">
                  <c:v>4.1399999999999997</c:v>
                </c:pt>
                <c:pt idx="6">
                  <c:v>3.58</c:v>
                </c:pt>
                <c:pt idx="8">
                  <c:v>3.52</c:v>
                </c:pt>
                <c:pt idx="10">
                  <c:v>3.65</c:v>
                </c:pt>
                <c:pt idx="11">
                  <c:v>3.73</c:v>
                </c:pt>
                <c:pt idx="12">
                  <c:v>3.2</c:v>
                </c:pt>
                <c:pt idx="13">
                  <c:v>3.37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73-491D-A3A6-772D6B763A81}"/>
            </c:ext>
          </c:extLst>
        </c:ser>
        <c:ser>
          <c:idx val="1"/>
          <c:order val="1"/>
          <c:tx>
            <c:strRef>
              <c:f>'[CDIBigListen 2021 2022 vs 2023 comparison v1.1.xlsx]Sheet1'!$C$141</c:f>
              <c:strCache>
                <c:ptCount val="1"/>
                <c:pt idx="0">
                  <c:v>2022 Q11</c:v>
                </c:pt>
              </c:strCache>
            </c:strRef>
          </c:tx>
          <c:spPr>
            <a:solidFill>
              <a:srgbClr val="FF33CC"/>
            </a:solidFill>
            <a:ln>
              <a:solidFill>
                <a:srgbClr val="CC00CC"/>
              </a:solidFill>
            </a:ln>
            <a:effectLst/>
          </c:spPr>
          <c:invertIfNegative val="0"/>
          <c:cat>
            <c:strRef>
              <c:f>'[CDIBigListen 2021 2022 vs 2023 comparison v1.1.xlsx]Sheet1'!$A$142:$A$155</c:f>
              <c:strCache>
                <c:ptCount val="14"/>
                <c:pt idx="0">
                  <c:v>Represents people across all areas of career development practice</c:v>
                </c:pt>
                <c:pt idx="1">
                  <c:v>Represents career development across England, Scotland, Wales and NI</c:v>
                </c:pt>
                <c:pt idx="2">
                  <c:v>Champions the career development profession</c:v>
                </c:pt>
                <c:pt idx="3">
                  <c:v>Provides valuable services and support for its members</c:v>
                </c:pt>
                <c:pt idx="4">
                  <c:v>Effectively promotes best practice in career development</c:v>
                </c:pt>
                <c:pt idx="5">
                  <c:v>Sets the standard for qualifications and training in career development</c:v>
                </c:pt>
                <c:pt idx="6">
                  <c:v>Engages its members through face to face and online communities</c:v>
                </c:pt>
                <c:pt idx="7">
                  <c:v>Communicates clearly with its members</c:v>
                </c:pt>
                <c:pt idx="8">
                  <c:v>Influences government policy related to career development</c:v>
                </c:pt>
                <c:pt idx="9">
                  <c:v>Is inclusive and reflects the diversity of society</c:v>
                </c:pt>
                <c:pt idx="10">
                  <c:v>Is a catalyst for collaboration within the career development sector</c:v>
                </c:pt>
                <c:pt idx="11">
                  <c:v>Undertakes and promotes progressive research into career development</c:v>
                </c:pt>
                <c:pt idx="12">
                  <c:v>Engages employers to highlight the benefits of employing career development professionals</c:v>
                </c:pt>
                <c:pt idx="13">
                  <c:v>Plays an important role in raising the profile of the career development profession among the public.</c:v>
                </c:pt>
              </c:strCache>
            </c:strRef>
          </c:cat>
          <c:val>
            <c:numRef>
              <c:f>'[CDIBigListen 2021 2022 vs 2023 comparison v1.1.xlsx]Sheet1'!$C$142:$C$155</c:f>
              <c:numCache>
                <c:formatCode>0.0</c:formatCode>
                <c:ptCount val="14"/>
                <c:pt idx="0">
                  <c:v>3.57</c:v>
                </c:pt>
                <c:pt idx="1">
                  <c:v>3.75</c:v>
                </c:pt>
                <c:pt idx="3">
                  <c:v>3.95</c:v>
                </c:pt>
                <c:pt idx="4">
                  <c:v>4.18</c:v>
                </c:pt>
                <c:pt idx="5">
                  <c:v>4.24</c:v>
                </c:pt>
                <c:pt idx="6">
                  <c:v>3.82</c:v>
                </c:pt>
                <c:pt idx="7">
                  <c:v>3.95</c:v>
                </c:pt>
                <c:pt idx="8">
                  <c:v>3.62</c:v>
                </c:pt>
                <c:pt idx="10">
                  <c:v>3.68</c:v>
                </c:pt>
                <c:pt idx="11">
                  <c:v>3.88</c:v>
                </c:pt>
                <c:pt idx="12">
                  <c:v>3.22</c:v>
                </c:pt>
                <c:pt idx="13">
                  <c:v>3.39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73-491D-A3A6-772D6B763A81}"/>
            </c:ext>
          </c:extLst>
        </c:ser>
        <c:ser>
          <c:idx val="2"/>
          <c:order val="2"/>
          <c:tx>
            <c:strRef>
              <c:f>'[CDIBigListen 2021 2022 vs 2023 comparison v1.1.xlsx]Sheet1'!$D$141</c:f>
              <c:strCache>
                <c:ptCount val="1"/>
                <c:pt idx="0">
                  <c:v>2023 Q11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'[CDIBigListen 2021 2022 vs 2023 comparison v1.1.xlsx]Sheet1'!$A$142:$A$155</c:f>
              <c:strCache>
                <c:ptCount val="14"/>
                <c:pt idx="0">
                  <c:v>Represents people across all areas of career development practice</c:v>
                </c:pt>
                <c:pt idx="1">
                  <c:v>Represents career development across England, Scotland, Wales and NI</c:v>
                </c:pt>
                <c:pt idx="2">
                  <c:v>Champions the career development profession</c:v>
                </c:pt>
                <c:pt idx="3">
                  <c:v>Provides valuable services and support for its members</c:v>
                </c:pt>
                <c:pt idx="4">
                  <c:v>Effectively promotes best practice in career development</c:v>
                </c:pt>
                <c:pt idx="5">
                  <c:v>Sets the standard for qualifications and training in career development</c:v>
                </c:pt>
                <c:pt idx="6">
                  <c:v>Engages its members through face to face and online communities</c:v>
                </c:pt>
                <c:pt idx="7">
                  <c:v>Communicates clearly with its members</c:v>
                </c:pt>
                <c:pt idx="8">
                  <c:v>Influences government policy related to career development</c:v>
                </c:pt>
                <c:pt idx="9">
                  <c:v>Is inclusive and reflects the diversity of society</c:v>
                </c:pt>
                <c:pt idx="10">
                  <c:v>Is a catalyst for collaboration within the career development sector</c:v>
                </c:pt>
                <c:pt idx="11">
                  <c:v>Undertakes and promotes progressive research into career development</c:v>
                </c:pt>
                <c:pt idx="12">
                  <c:v>Engages employers to highlight the benefits of employing career development professionals</c:v>
                </c:pt>
                <c:pt idx="13">
                  <c:v>Plays an important role in raising the profile of the career development profession among the public.</c:v>
                </c:pt>
              </c:strCache>
            </c:strRef>
          </c:cat>
          <c:val>
            <c:numRef>
              <c:f>'[CDIBigListen 2021 2022 vs 2023 comparison v1.1.xlsx]Sheet1'!$D$142:$D$155</c:f>
              <c:numCache>
                <c:formatCode>0.0</c:formatCode>
                <c:ptCount val="14"/>
                <c:pt idx="0">
                  <c:v>3.7316999999999996</c:v>
                </c:pt>
                <c:pt idx="1">
                  <c:v>3.8368000000000002</c:v>
                </c:pt>
                <c:pt idx="2">
                  <c:v>4.1952195219521951</c:v>
                </c:pt>
                <c:pt idx="3">
                  <c:v>4.0407999999999999</c:v>
                </c:pt>
                <c:pt idx="4">
                  <c:v>4.191119111911191</c:v>
                </c:pt>
                <c:pt idx="5">
                  <c:v>4.2</c:v>
                </c:pt>
                <c:pt idx="6">
                  <c:v>3.8738999999999999</c:v>
                </c:pt>
                <c:pt idx="7">
                  <c:v>4.0857000000000001</c:v>
                </c:pt>
                <c:pt idx="8">
                  <c:v>3.594140585941406</c:v>
                </c:pt>
                <c:pt idx="9">
                  <c:v>3.6776</c:v>
                </c:pt>
                <c:pt idx="10">
                  <c:v>3.7643</c:v>
                </c:pt>
                <c:pt idx="11">
                  <c:v>3.9056999999999999</c:v>
                </c:pt>
                <c:pt idx="12">
                  <c:v>3.2879999999999998</c:v>
                </c:pt>
                <c:pt idx="13">
                  <c:v>3.4693000000000001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73-491D-A3A6-772D6B763A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77552799"/>
        <c:axId val="77548223"/>
      </c:barChart>
      <c:catAx>
        <c:axId val="77552799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548223"/>
        <c:crosses val="autoZero"/>
        <c:auto val="1"/>
        <c:lblAlgn val="ctr"/>
        <c:lblOffset val="100"/>
        <c:noMultiLvlLbl val="0"/>
      </c:catAx>
      <c:valAx>
        <c:axId val="77548223"/>
        <c:scaling>
          <c:orientation val="minMax"/>
          <c:max val="5"/>
          <c:min val="2.5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5527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Describing the CDI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'[CDIBigListen 2021 2022 vs 2023 comparison v1.1.xlsx]Sheet1'!$B$159</c:f>
              <c:strCache>
                <c:ptCount val="1"/>
                <c:pt idx="0">
                  <c:v>2021 Q15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'[CDIBigListen 2021 2022 vs 2023 comparison v1.1.xlsx]Sheet1'!$A$160:$A$180</c:f>
              <c:strCache>
                <c:ptCount val="21"/>
                <c:pt idx="0">
                  <c:v>Forward thinking</c:v>
                </c:pt>
                <c:pt idx="1">
                  <c:v>Proactive</c:v>
                </c:pt>
                <c:pt idx="2">
                  <c:v>Inclusive</c:v>
                </c:pt>
                <c:pt idx="3">
                  <c:v>Innovative</c:v>
                </c:pt>
                <c:pt idx="4">
                  <c:v>Efficient</c:v>
                </c:pt>
                <c:pt idx="5">
                  <c:v>Practical</c:v>
                </c:pt>
                <c:pt idx="6">
                  <c:v>Expert</c:v>
                </c:pt>
                <c:pt idx="7">
                  <c:v>Succinct</c:v>
                </c:pt>
                <c:pt idx="8">
                  <c:v>Good value</c:v>
                </c:pt>
                <c:pt idx="9">
                  <c:v>High quality</c:v>
                </c:pt>
                <c:pt idx="10">
                  <c:v>Digitally Advanced</c:v>
                </c:pt>
                <c:pt idx="11">
                  <c:v>Engaging</c:v>
                </c:pt>
                <c:pt idx="12">
                  <c:v>Professional</c:v>
                </c:pt>
                <c:pt idx="13">
                  <c:v>Ethical</c:v>
                </c:pt>
                <c:pt idx="14">
                  <c:v>Collaborative</c:v>
                </c:pt>
                <c:pt idx="15">
                  <c:v>Inspiring</c:v>
                </c:pt>
                <c:pt idx="16">
                  <c:v>Responsive</c:v>
                </c:pt>
                <c:pt idx="17">
                  <c:v>Flexible</c:v>
                </c:pt>
                <c:pt idx="18">
                  <c:v>Outward looking</c:v>
                </c:pt>
                <c:pt idx="19">
                  <c:v>Enterprising</c:v>
                </c:pt>
                <c:pt idx="20">
                  <c:v>Influential</c:v>
                </c:pt>
              </c:strCache>
            </c:strRef>
          </c:cat>
          <c:val>
            <c:numRef>
              <c:f>'[CDIBigListen 2021 2022 vs 2023 comparison v1.1.xlsx]Sheet1'!$B$160:$B$180</c:f>
              <c:numCache>
                <c:formatCode>0.0</c:formatCode>
                <c:ptCount val="21"/>
                <c:pt idx="0">
                  <c:v>3.6352657004830919</c:v>
                </c:pt>
                <c:pt idx="1">
                  <c:v>3.5855421686746989</c:v>
                </c:pt>
                <c:pt idx="2">
                  <c:v>3.6442307692307692</c:v>
                </c:pt>
                <c:pt idx="3">
                  <c:v>3.4057971014492754</c:v>
                </c:pt>
                <c:pt idx="4">
                  <c:v>3.280871670702179</c:v>
                </c:pt>
                <c:pt idx="5">
                  <c:v>3.4565217391304346</c:v>
                </c:pt>
                <c:pt idx="6">
                  <c:v>4.0944309927360774</c:v>
                </c:pt>
                <c:pt idx="7">
                  <c:v>3.3680387409200967</c:v>
                </c:pt>
                <c:pt idx="8">
                  <c:v>3.593220338983051</c:v>
                </c:pt>
                <c:pt idx="9">
                  <c:v>3.8722891566265059</c:v>
                </c:pt>
                <c:pt idx="10">
                  <c:v>3.3300970873786406</c:v>
                </c:pt>
                <c:pt idx="11">
                  <c:v>3.4963680387409202</c:v>
                </c:pt>
                <c:pt idx="12">
                  <c:v>4.1690821256038646</c:v>
                </c:pt>
                <c:pt idx="13">
                  <c:v>4.2881355932203391</c:v>
                </c:pt>
                <c:pt idx="14">
                  <c:v>3.7946859903381642</c:v>
                </c:pt>
                <c:pt idx="15">
                  <c:v>3.5302663438256658</c:v>
                </c:pt>
                <c:pt idx="16">
                  <c:v>3.436893203883495</c:v>
                </c:pt>
                <c:pt idx="17">
                  <c:v>3.3552311435523112</c:v>
                </c:pt>
                <c:pt idx="18">
                  <c:v>3.4927184466019416</c:v>
                </c:pt>
                <c:pt idx="19">
                  <c:v>3.394160583941606</c:v>
                </c:pt>
                <c:pt idx="20">
                  <c:v>3.5326876513317189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79-4DB1-A1F9-034302E59D3C}"/>
            </c:ext>
          </c:extLst>
        </c:ser>
        <c:ser>
          <c:idx val="1"/>
          <c:order val="1"/>
          <c:tx>
            <c:strRef>
              <c:f>'[CDIBigListen 2021 2022 vs 2023 comparison v1.1.xlsx]Sheet1'!$C$159</c:f>
              <c:strCache>
                <c:ptCount val="1"/>
                <c:pt idx="0">
                  <c:v>2022 Q12</c:v>
                </c:pt>
              </c:strCache>
            </c:strRef>
          </c:tx>
          <c:spPr>
            <a:solidFill>
              <a:srgbClr val="FF33CC"/>
            </a:solidFill>
            <a:ln>
              <a:solidFill>
                <a:srgbClr val="CC00CC"/>
              </a:solidFill>
            </a:ln>
            <a:effectLst/>
          </c:spPr>
          <c:invertIfNegative val="0"/>
          <c:cat>
            <c:strRef>
              <c:f>'[CDIBigListen 2021 2022 vs 2023 comparison v1.1.xlsx]Sheet1'!$A$160:$A$180</c:f>
              <c:strCache>
                <c:ptCount val="21"/>
                <c:pt idx="0">
                  <c:v>Forward thinking</c:v>
                </c:pt>
                <c:pt idx="1">
                  <c:v>Proactive</c:v>
                </c:pt>
                <c:pt idx="2">
                  <c:v>Inclusive</c:v>
                </c:pt>
                <c:pt idx="3">
                  <c:v>Innovative</c:v>
                </c:pt>
                <c:pt idx="4">
                  <c:v>Efficient</c:v>
                </c:pt>
                <c:pt idx="5">
                  <c:v>Practical</c:v>
                </c:pt>
                <c:pt idx="6">
                  <c:v>Expert</c:v>
                </c:pt>
                <c:pt idx="7">
                  <c:v>Succinct</c:v>
                </c:pt>
                <c:pt idx="8">
                  <c:v>Good value</c:v>
                </c:pt>
                <c:pt idx="9">
                  <c:v>High quality</c:v>
                </c:pt>
                <c:pt idx="10">
                  <c:v>Digitally Advanced</c:v>
                </c:pt>
                <c:pt idx="11">
                  <c:v>Engaging</c:v>
                </c:pt>
                <c:pt idx="12">
                  <c:v>Professional</c:v>
                </c:pt>
                <c:pt idx="13">
                  <c:v>Ethical</c:v>
                </c:pt>
                <c:pt idx="14">
                  <c:v>Collaborative</c:v>
                </c:pt>
                <c:pt idx="15">
                  <c:v>Inspiring</c:v>
                </c:pt>
                <c:pt idx="16">
                  <c:v>Responsive</c:v>
                </c:pt>
                <c:pt idx="17">
                  <c:v>Flexible</c:v>
                </c:pt>
                <c:pt idx="18">
                  <c:v>Outward looking</c:v>
                </c:pt>
                <c:pt idx="19">
                  <c:v>Enterprising</c:v>
                </c:pt>
                <c:pt idx="20">
                  <c:v>Influential</c:v>
                </c:pt>
              </c:strCache>
            </c:strRef>
          </c:cat>
          <c:val>
            <c:numRef>
              <c:f>'[CDIBigListen 2021 2022 vs 2023 comparison v1.1.xlsx]Sheet1'!$C$160:$C$180</c:f>
              <c:numCache>
                <c:formatCode>0.0</c:formatCode>
                <c:ptCount val="21"/>
                <c:pt idx="0">
                  <c:v>3.7553191489361701</c:v>
                </c:pt>
                <c:pt idx="1">
                  <c:v>3.7446808510638299</c:v>
                </c:pt>
                <c:pt idx="2">
                  <c:v>3.7765957446808511</c:v>
                </c:pt>
                <c:pt idx="3">
                  <c:v>3.5088967971530249</c:v>
                </c:pt>
                <c:pt idx="4">
                  <c:v>3.375886524822695</c:v>
                </c:pt>
                <c:pt idx="5">
                  <c:v>3.604982206405694</c:v>
                </c:pt>
                <c:pt idx="6">
                  <c:v>4.1942446043165464</c:v>
                </c:pt>
                <c:pt idx="7">
                  <c:v>3.4408602150537635</c:v>
                </c:pt>
                <c:pt idx="8">
                  <c:v>3.6223021582733814</c:v>
                </c:pt>
                <c:pt idx="9">
                  <c:v>3.9715302491103204</c:v>
                </c:pt>
                <c:pt idx="10">
                  <c:v>3.4336917562724016</c:v>
                </c:pt>
                <c:pt idx="11">
                  <c:v>3.6402877697841727</c:v>
                </c:pt>
                <c:pt idx="12">
                  <c:v>4.25</c:v>
                </c:pt>
                <c:pt idx="13">
                  <c:v>4.3321428571428573</c:v>
                </c:pt>
                <c:pt idx="14">
                  <c:v>3.8848920863309351</c:v>
                </c:pt>
                <c:pt idx="15">
                  <c:v>3.6523297491039428</c:v>
                </c:pt>
                <c:pt idx="16">
                  <c:v>3.5053763440860215</c:v>
                </c:pt>
                <c:pt idx="17">
                  <c:v>3.4695340501792113</c:v>
                </c:pt>
                <c:pt idx="18">
                  <c:v>3.6142857142857143</c:v>
                </c:pt>
                <c:pt idx="19">
                  <c:v>3.4528985507246377</c:v>
                </c:pt>
                <c:pt idx="20">
                  <c:v>3.5878136200716848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79-4DB1-A1F9-034302E59D3C}"/>
            </c:ext>
          </c:extLst>
        </c:ser>
        <c:ser>
          <c:idx val="2"/>
          <c:order val="2"/>
          <c:tx>
            <c:strRef>
              <c:f>'[CDIBigListen 2021 2022 vs 2023 comparison v1.1.xlsx]Sheet1'!$D$159</c:f>
              <c:strCache>
                <c:ptCount val="1"/>
                <c:pt idx="0">
                  <c:v>2023 Q12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'[CDIBigListen 2021 2022 vs 2023 comparison v1.1.xlsx]Sheet1'!$A$160:$A$180</c:f>
              <c:strCache>
                <c:ptCount val="21"/>
                <c:pt idx="0">
                  <c:v>Forward thinking</c:v>
                </c:pt>
                <c:pt idx="1">
                  <c:v>Proactive</c:v>
                </c:pt>
                <c:pt idx="2">
                  <c:v>Inclusive</c:v>
                </c:pt>
                <c:pt idx="3">
                  <c:v>Innovative</c:v>
                </c:pt>
                <c:pt idx="4">
                  <c:v>Efficient</c:v>
                </c:pt>
                <c:pt idx="5">
                  <c:v>Practical</c:v>
                </c:pt>
                <c:pt idx="6">
                  <c:v>Expert</c:v>
                </c:pt>
                <c:pt idx="7">
                  <c:v>Succinct</c:v>
                </c:pt>
                <c:pt idx="8">
                  <c:v>Good value</c:v>
                </c:pt>
                <c:pt idx="9">
                  <c:v>High quality</c:v>
                </c:pt>
                <c:pt idx="10">
                  <c:v>Digitally Advanced</c:v>
                </c:pt>
                <c:pt idx="11">
                  <c:v>Engaging</c:v>
                </c:pt>
                <c:pt idx="12">
                  <c:v>Professional</c:v>
                </c:pt>
                <c:pt idx="13">
                  <c:v>Ethical</c:v>
                </c:pt>
                <c:pt idx="14">
                  <c:v>Collaborative</c:v>
                </c:pt>
                <c:pt idx="15">
                  <c:v>Inspiring</c:v>
                </c:pt>
                <c:pt idx="16">
                  <c:v>Responsive</c:v>
                </c:pt>
                <c:pt idx="17">
                  <c:v>Flexible</c:v>
                </c:pt>
                <c:pt idx="18">
                  <c:v>Outward looking</c:v>
                </c:pt>
                <c:pt idx="19">
                  <c:v>Enterprising</c:v>
                </c:pt>
                <c:pt idx="20">
                  <c:v>Influential</c:v>
                </c:pt>
              </c:strCache>
            </c:strRef>
          </c:cat>
          <c:val>
            <c:numRef>
              <c:f>'[CDIBigListen 2021 2022 vs 2023 comparison v1.1.xlsx]Sheet1'!$D$160:$D$180</c:f>
              <c:numCache>
                <c:formatCode>0.0</c:formatCode>
                <c:ptCount val="21"/>
                <c:pt idx="0">
                  <c:v>3.7781221877812223</c:v>
                </c:pt>
                <c:pt idx="1">
                  <c:v>3.8151999999999999</c:v>
                </c:pt>
                <c:pt idx="2">
                  <c:v>3.7279272072792713</c:v>
                </c:pt>
                <c:pt idx="3">
                  <c:v>3.5144485551444853</c:v>
                </c:pt>
                <c:pt idx="4">
                  <c:v>3.6041000000000003</c:v>
                </c:pt>
                <c:pt idx="5">
                  <c:v>3.7035</c:v>
                </c:pt>
                <c:pt idx="6">
                  <c:v>4.2050000000000001</c:v>
                </c:pt>
                <c:pt idx="7">
                  <c:v>3.5168999999999997</c:v>
                </c:pt>
                <c:pt idx="8">
                  <c:v>3.804180418041804</c:v>
                </c:pt>
                <c:pt idx="9">
                  <c:v>4.0126999999999997</c:v>
                </c:pt>
                <c:pt idx="10">
                  <c:v>3.4126412641264126</c:v>
                </c:pt>
                <c:pt idx="11">
                  <c:v>3.7698769876987703</c:v>
                </c:pt>
                <c:pt idx="12">
                  <c:v>4.2719000000000005</c:v>
                </c:pt>
                <c:pt idx="13">
                  <c:v>4.4018401840184023</c:v>
                </c:pt>
                <c:pt idx="14">
                  <c:v>3.9831999999999996</c:v>
                </c:pt>
                <c:pt idx="15">
                  <c:v>3.7706999999999997</c:v>
                </c:pt>
                <c:pt idx="16">
                  <c:v>3.7656000000000005</c:v>
                </c:pt>
                <c:pt idx="17">
                  <c:v>3.602379524095181</c:v>
                </c:pt>
                <c:pt idx="18">
                  <c:v>3.7782999999999998</c:v>
                </c:pt>
                <c:pt idx="19">
                  <c:v>3.5443000000000002</c:v>
                </c:pt>
                <c:pt idx="20">
                  <c:v>3.6598000000000002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E79-4DB1-A1F9-034302E59D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3742575"/>
        <c:axId val="173737583"/>
      </c:barChart>
      <c:catAx>
        <c:axId val="1737425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737583"/>
        <c:crosses val="autoZero"/>
        <c:auto val="1"/>
        <c:lblAlgn val="ctr"/>
        <c:lblOffset val="100"/>
        <c:noMultiLvlLbl val="0"/>
      </c:catAx>
      <c:valAx>
        <c:axId val="173737583"/>
        <c:scaling>
          <c:orientation val="minMax"/>
          <c:max val="5"/>
          <c:min val="2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7425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GB" sz="1800" dirty="0"/>
              <a:t>Preference for online or face-to-face events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'[CDIBigListen 2021 2022 vs 2023 comparison v1.1.xlsx]Sheet1'!$B$121</c:f>
              <c:strCache>
                <c:ptCount val="1"/>
                <c:pt idx="0">
                  <c:v>2021 Q7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'[CDIBigListen 2021 2022 vs 2023 comparison v1.1.xlsx]Sheet1'!$A$122:$A$126</c:f>
              <c:strCache>
                <c:ptCount val="5"/>
                <c:pt idx="0">
                  <c:v>All online</c:v>
                </c:pt>
                <c:pt idx="1">
                  <c:v>Most online, larger in-person</c:v>
                </c:pt>
                <c:pt idx="2">
                  <c:v>Mix of online and in-person</c:v>
                </c:pt>
                <c:pt idx="3">
                  <c:v>Most in-person, small # online</c:v>
                </c:pt>
                <c:pt idx="4">
                  <c:v>In-person only</c:v>
                </c:pt>
              </c:strCache>
            </c:strRef>
          </c:cat>
          <c:val>
            <c:numRef>
              <c:f>'[CDIBigListen 2021 2022 vs 2023 comparison v1.1.xlsx]Sheet1'!$B$122:$B$126</c:f>
              <c:numCache>
                <c:formatCode>0%</c:formatCode>
                <c:ptCount val="5"/>
                <c:pt idx="0">
                  <c:v>0.22550000000000001</c:v>
                </c:pt>
                <c:pt idx="1">
                  <c:v>0.35539999999999999</c:v>
                </c:pt>
                <c:pt idx="2">
                  <c:v>0.38950000000000001</c:v>
                </c:pt>
                <c:pt idx="3">
                  <c:v>2.5100000000000001E-2</c:v>
                </c:pt>
                <c:pt idx="4">
                  <c:v>4.5999999999999999E-3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2C-49DE-BA05-C670BC0C1FD6}"/>
            </c:ext>
          </c:extLst>
        </c:ser>
        <c:ser>
          <c:idx val="1"/>
          <c:order val="1"/>
          <c:tx>
            <c:strRef>
              <c:f>'[CDIBigListen 2021 2022 vs 2023 comparison v1.1.xlsx]Sheet1'!$C$121</c:f>
              <c:strCache>
                <c:ptCount val="1"/>
                <c:pt idx="0">
                  <c:v>2022 Q9</c:v>
                </c:pt>
              </c:strCache>
            </c:strRef>
          </c:tx>
          <c:spPr>
            <a:solidFill>
              <a:srgbClr val="FF33CC"/>
            </a:solidFill>
            <a:ln>
              <a:solidFill>
                <a:srgbClr val="CC00CC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'[CDIBigListen 2021 2022 vs 2023 comparison v1.1.xlsx]Sheet1'!$A$122:$A$126</c:f>
              <c:strCache>
                <c:ptCount val="5"/>
                <c:pt idx="0">
                  <c:v>All online</c:v>
                </c:pt>
                <c:pt idx="1">
                  <c:v>Most online, larger in-person</c:v>
                </c:pt>
                <c:pt idx="2">
                  <c:v>Mix of online and in-person</c:v>
                </c:pt>
                <c:pt idx="3">
                  <c:v>Most in-person, small # online</c:v>
                </c:pt>
                <c:pt idx="4">
                  <c:v>In-person only</c:v>
                </c:pt>
              </c:strCache>
            </c:strRef>
          </c:cat>
          <c:val>
            <c:numRef>
              <c:f>'[CDIBigListen 2021 2022 vs 2023 comparison v1.1.xlsx]Sheet1'!$C$122:$C$126</c:f>
              <c:numCache>
                <c:formatCode>0%</c:formatCode>
                <c:ptCount val="5"/>
                <c:pt idx="0">
                  <c:v>0.22739999999999999</c:v>
                </c:pt>
                <c:pt idx="1">
                  <c:v>0.3679</c:v>
                </c:pt>
                <c:pt idx="2">
                  <c:v>0.37459999999999999</c:v>
                </c:pt>
                <c:pt idx="3">
                  <c:v>2.3400000000000001E-2</c:v>
                </c:pt>
                <c:pt idx="4">
                  <c:v>6.7000000000000002E-3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2C-49DE-BA05-C670BC0C1FD6}"/>
            </c:ext>
          </c:extLst>
        </c:ser>
        <c:ser>
          <c:idx val="2"/>
          <c:order val="2"/>
          <c:tx>
            <c:strRef>
              <c:f>'[CDIBigListen 2021 2022 vs 2023 comparison v1.1.xlsx]Sheet1'!$D$121</c:f>
              <c:strCache>
                <c:ptCount val="1"/>
                <c:pt idx="0">
                  <c:v>2023 Q9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'[CDIBigListen 2021 2022 vs 2023 comparison v1.1.xlsx]Sheet1'!$A$122:$A$126</c:f>
              <c:strCache>
                <c:ptCount val="5"/>
                <c:pt idx="0">
                  <c:v>All online</c:v>
                </c:pt>
                <c:pt idx="1">
                  <c:v>Most online, larger in-person</c:v>
                </c:pt>
                <c:pt idx="2">
                  <c:v>Mix of online and in-person</c:v>
                </c:pt>
                <c:pt idx="3">
                  <c:v>Most in-person, small # online</c:v>
                </c:pt>
                <c:pt idx="4">
                  <c:v>In-person only</c:v>
                </c:pt>
              </c:strCache>
            </c:strRef>
          </c:cat>
          <c:val>
            <c:numRef>
              <c:f>'[CDIBigListen 2021 2022 vs 2023 comparison v1.1.xlsx]Sheet1'!$D$122:$D$126</c:f>
              <c:numCache>
                <c:formatCode>0%</c:formatCode>
                <c:ptCount val="5"/>
                <c:pt idx="0">
                  <c:v>0.23169999999999999</c:v>
                </c:pt>
                <c:pt idx="1">
                  <c:v>0.41699999999999998</c:v>
                </c:pt>
                <c:pt idx="2">
                  <c:v>0.33979999999999999</c:v>
                </c:pt>
                <c:pt idx="3">
                  <c:v>1.1599999999999999E-2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02C-49DE-BA05-C670BC0C1F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6554111"/>
        <c:axId val="176555359"/>
      </c:barChart>
      <c:catAx>
        <c:axId val="1765541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555359"/>
        <c:crosses val="autoZero"/>
        <c:auto val="1"/>
        <c:lblAlgn val="ctr"/>
        <c:lblOffset val="100"/>
        <c:noMultiLvlLbl val="0"/>
      </c:catAx>
      <c:valAx>
        <c:axId val="1765553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5541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Respondents' main role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'[CDIBigListen 2021 2022 vs 2023 comparison v1.1.xlsx]Sheet1'!$C$235</c:f>
              <c:strCache>
                <c:ptCount val="1"/>
                <c:pt idx="0">
                  <c:v>2022 Q24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cat>
            <c:strRef>
              <c:f>'[CDIBigListen 2021 2022 vs 2023 comparison v1.1.xlsx]Sheet1'!$A$236:$A$252</c:f>
              <c:strCache>
                <c:ptCount val="17"/>
                <c:pt idx="0">
                  <c:v>Careers adviser/coach in school</c:v>
                </c:pt>
                <c:pt idx="1">
                  <c:v>Careers adviser/coach in SEND school</c:v>
                </c:pt>
                <c:pt idx="2">
                  <c:v>Careers adviser/coach in FE</c:v>
                </c:pt>
                <c:pt idx="3">
                  <c:v>Careers adviser/coach in HE</c:v>
                </c:pt>
                <c:pt idx="4">
                  <c:v>Career coach, young people</c:v>
                </c:pt>
                <c:pt idx="5">
                  <c:v>Careers adviser/coach with adults</c:v>
                </c:pt>
                <c:pt idx="6">
                  <c:v>Careers adviser/coach mixed portfolio</c:v>
                </c:pt>
                <c:pt idx="7">
                  <c:v>Careers leader in school</c:v>
                </c:pt>
                <c:pt idx="8">
                  <c:v>Careers leader in SEND school</c:v>
                </c:pt>
                <c:pt idx="9">
                  <c:v>Careers leader in college</c:v>
                </c:pt>
                <c:pt idx="10">
                  <c:v>Management in a(nother) careers organisation</c:v>
                </c:pt>
                <c:pt idx="11">
                  <c:v>Careers education professional</c:v>
                </c:pt>
                <c:pt idx="12">
                  <c:v>Researcher</c:v>
                </c:pt>
                <c:pt idx="13">
                  <c:v>Career development policy</c:v>
                </c:pt>
                <c:pt idx="14">
                  <c:v>Student</c:v>
                </c:pt>
                <c:pt idx="15">
                  <c:v>Retired</c:v>
                </c:pt>
                <c:pt idx="16">
                  <c:v>Other (please specify)</c:v>
                </c:pt>
              </c:strCache>
            </c:strRef>
          </c:cat>
          <c:val>
            <c:numRef>
              <c:f>'[CDIBigListen 2021 2022 vs 2023 comparison v1.1.xlsx]Sheet1'!$C$236:$C$252</c:f>
              <c:numCache>
                <c:formatCode>General</c:formatCode>
                <c:ptCount val="17"/>
                <c:pt idx="0" formatCode="0%">
                  <c:v>0.2268</c:v>
                </c:pt>
                <c:pt idx="2" formatCode="0%">
                  <c:v>8.9200000000000002E-2</c:v>
                </c:pt>
                <c:pt idx="3" formatCode="0%">
                  <c:v>4.0899999999999999E-2</c:v>
                </c:pt>
                <c:pt idx="5" formatCode="0%">
                  <c:v>0.1041</c:v>
                </c:pt>
                <c:pt idx="6" formatCode="0%">
                  <c:v>0.1152</c:v>
                </c:pt>
                <c:pt idx="7" formatCode="0%">
                  <c:v>9.2899999999999996E-2</c:v>
                </c:pt>
                <c:pt idx="10" formatCode="0%">
                  <c:v>5.9499999999999997E-2</c:v>
                </c:pt>
                <c:pt idx="11" formatCode="0%">
                  <c:v>5.9499999999999997E-2</c:v>
                </c:pt>
                <c:pt idx="12" formatCode="0%">
                  <c:v>2.23E-2</c:v>
                </c:pt>
                <c:pt idx="13" formatCode="0%">
                  <c:v>3.7000000000000002E-3</c:v>
                </c:pt>
                <c:pt idx="14" formatCode="0%">
                  <c:v>1.49E-2</c:v>
                </c:pt>
                <c:pt idx="15" formatCode="0%">
                  <c:v>7.4000000000000003E-3</c:v>
                </c:pt>
                <c:pt idx="16" formatCode="0.00%">
                  <c:v>0.1636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5A-4DB7-BDA6-A10DB0C7F0B2}"/>
            </c:ext>
          </c:extLst>
        </c:ser>
        <c:ser>
          <c:idx val="0"/>
          <c:order val="1"/>
          <c:tx>
            <c:strRef>
              <c:f>'[CDIBigListen 2021 2022 vs 2023 comparison v1.1.xlsx]Sheet1'!$B$235</c:f>
              <c:strCache>
                <c:ptCount val="1"/>
                <c:pt idx="0">
                  <c:v>2021 Q16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'[CDIBigListen 2021 2022 vs 2023 comparison v1.1.xlsx]Sheet1'!$A$236:$A$252</c:f>
              <c:strCache>
                <c:ptCount val="17"/>
                <c:pt idx="0">
                  <c:v>Careers adviser/coach in school</c:v>
                </c:pt>
                <c:pt idx="1">
                  <c:v>Careers adviser/coach in SEND school</c:v>
                </c:pt>
                <c:pt idx="2">
                  <c:v>Careers adviser/coach in FE</c:v>
                </c:pt>
                <c:pt idx="3">
                  <c:v>Careers adviser/coach in HE</c:v>
                </c:pt>
                <c:pt idx="4">
                  <c:v>Career coach, young people</c:v>
                </c:pt>
                <c:pt idx="5">
                  <c:v>Careers adviser/coach with adults</c:v>
                </c:pt>
                <c:pt idx="6">
                  <c:v>Careers adviser/coach mixed portfolio</c:v>
                </c:pt>
                <c:pt idx="7">
                  <c:v>Careers leader in school</c:v>
                </c:pt>
                <c:pt idx="8">
                  <c:v>Careers leader in SEND school</c:v>
                </c:pt>
                <c:pt idx="9">
                  <c:v>Careers leader in college</c:v>
                </c:pt>
                <c:pt idx="10">
                  <c:v>Management in a(nother) careers organisation</c:v>
                </c:pt>
                <c:pt idx="11">
                  <c:v>Careers education professional</c:v>
                </c:pt>
                <c:pt idx="12">
                  <c:v>Researcher</c:v>
                </c:pt>
                <c:pt idx="13">
                  <c:v>Career development policy</c:v>
                </c:pt>
                <c:pt idx="14">
                  <c:v>Student</c:v>
                </c:pt>
                <c:pt idx="15">
                  <c:v>Retired</c:v>
                </c:pt>
                <c:pt idx="16">
                  <c:v>Other (please specify)</c:v>
                </c:pt>
              </c:strCache>
            </c:strRef>
          </c:cat>
          <c:val>
            <c:numRef>
              <c:f>'[CDIBigListen 2021 2022 vs 2023 comparison v1.1.xlsx]Sheet1'!$B$236:$B$252</c:f>
              <c:numCache>
                <c:formatCode>General</c:formatCode>
                <c:ptCount val="17"/>
                <c:pt idx="0" formatCode="0%">
                  <c:v>0.31190000000000001</c:v>
                </c:pt>
                <c:pt idx="2" formatCode="0%">
                  <c:v>5.7099999999999998E-2</c:v>
                </c:pt>
                <c:pt idx="3" formatCode="0%">
                  <c:v>3.8100000000000002E-2</c:v>
                </c:pt>
                <c:pt idx="4" formatCode="0%">
                  <c:v>3.1E-2</c:v>
                </c:pt>
                <c:pt idx="5" formatCode="0%">
                  <c:v>0.1429</c:v>
                </c:pt>
                <c:pt idx="7" formatCode="0%">
                  <c:v>0.1071</c:v>
                </c:pt>
                <c:pt idx="10" formatCode="0%">
                  <c:v>0.05</c:v>
                </c:pt>
                <c:pt idx="11" formatCode="0%">
                  <c:v>6.1899999999999997E-2</c:v>
                </c:pt>
                <c:pt idx="12" formatCode="0%">
                  <c:v>1.1900000000000001E-2</c:v>
                </c:pt>
                <c:pt idx="13" formatCode="0%">
                  <c:v>4.7999999999999996E-3</c:v>
                </c:pt>
                <c:pt idx="16" formatCode="0%">
                  <c:v>0.18329999999999999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5A-4DB7-BDA6-A10DB0C7F0B2}"/>
            </c:ext>
          </c:extLst>
        </c:ser>
        <c:ser>
          <c:idx val="2"/>
          <c:order val="2"/>
          <c:tx>
            <c:strRef>
              <c:f>'[CDIBigListen 2021 2022 vs 2023 comparison v1.1.xlsx]Sheet1'!$D$235</c:f>
              <c:strCache>
                <c:ptCount val="1"/>
                <c:pt idx="0">
                  <c:v>2023 Q18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'[CDIBigListen 2021 2022 vs 2023 comparison v1.1.xlsx]Sheet1'!$D$236:$D$252</c:f>
              <c:numCache>
                <c:formatCode>0%</c:formatCode>
                <c:ptCount val="17"/>
                <c:pt idx="0">
                  <c:v>0.24590000000000001</c:v>
                </c:pt>
                <c:pt idx="1">
                  <c:v>8.199999999999999E-3</c:v>
                </c:pt>
                <c:pt idx="2">
                  <c:v>4.9200000000000001E-2</c:v>
                </c:pt>
                <c:pt idx="3">
                  <c:v>6.1500000000000013E-2</c:v>
                </c:pt>
                <c:pt idx="5">
                  <c:v>7.7899999999999997E-2</c:v>
                </c:pt>
                <c:pt idx="6">
                  <c:v>0.1066</c:v>
                </c:pt>
                <c:pt idx="7">
                  <c:v>7.7899999999999997E-2</c:v>
                </c:pt>
                <c:pt idx="8">
                  <c:v>1.6400000000000001E-2</c:v>
                </c:pt>
                <c:pt idx="9">
                  <c:v>3.6900000000000002E-2</c:v>
                </c:pt>
                <c:pt idx="10">
                  <c:v>5.33E-2</c:v>
                </c:pt>
                <c:pt idx="11">
                  <c:v>6.5599999999999992E-2</c:v>
                </c:pt>
                <c:pt idx="12">
                  <c:v>1.6400000000000001E-2</c:v>
                </c:pt>
                <c:pt idx="13">
                  <c:v>8.199999999999999E-3</c:v>
                </c:pt>
                <c:pt idx="14">
                  <c:v>1.23E-2</c:v>
                </c:pt>
                <c:pt idx="15">
                  <c:v>1.23E-2</c:v>
                </c:pt>
                <c:pt idx="16">
                  <c:v>0.15160000000000001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B5A-4DB7-BDA6-A10DB0C7F0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99615599"/>
        <c:axId val="299593135"/>
      </c:barChart>
      <c:catAx>
        <c:axId val="299615599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9593135"/>
        <c:crosses val="autoZero"/>
        <c:auto val="1"/>
        <c:lblAlgn val="ctr"/>
        <c:lblOffset val="100"/>
        <c:noMultiLvlLbl val="0"/>
      </c:catAx>
      <c:valAx>
        <c:axId val="299593135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96155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1400" b="0"/>
            </a:pPr>
            <a:r>
              <a:rPr lang="en-GB" sz="1400" b="0" dirty="0"/>
              <a:t>Nations where members work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6733901970989194E-2"/>
          <c:y val="0.15779214340556047"/>
          <c:w val="0.88188642805688411"/>
          <c:h val="0.49930301129494475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'[CDIBigListen 2021 2022 vs 2023 comparison v1.1.xlsx]Sheet1'!$B$256</c:f>
              <c:strCache>
                <c:ptCount val="1"/>
                <c:pt idx="0">
                  <c:v>2021 Q17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'[CDIBigListen 2021 2022 vs 2023 comparison v1.1.xlsx]Sheet1'!$A$257:$A$263</c:f>
              <c:strCache>
                <c:ptCount val="7"/>
                <c:pt idx="0">
                  <c:v>England</c:v>
                </c:pt>
                <c:pt idx="1">
                  <c:v>Northern Ireland</c:v>
                </c:pt>
                <c:pt idx="2">
                  <c:v>Scotland</c:v>
                </c:pt>
                <c:pt idx="3">
                  <c:v>Wales</c:v>
                </c:pt>
                <c:pt idx="4">
                  <c:v>Work across UK</c:v>
                </c:pt>
                <c:pt idx="5">
                  <c:v>Work outside UK</c:v>
                </c:pt>
                <c:pt idx="6">
                  <c:v>UK and international</c:v>
                </c:pt>
              </c:strCache>
            </c:strRef>
          </c:cat>
          <c:val>
            <c:numRef>
              <c:f>'[CDIBigListen 2021 2022 vs 2023 comparison v1.1.xlsx]Sheet1'!$B$257:$B$263</c:f>
              <c:numCache>
                <c:formatCode>0%</c:formatCode>
                <c:ptCount val="7"/>
                <c:pt idx="0">
                  <c:v>0.78280000000000005</c:v>
                </c:pt>
                <c:pt idx="1">
                  <c:v>9.4999999999999998E-3</c:v>
                </c:pt>
                <c:pt idx="2">
                  <c:v>5.4899999999999997E-2</c:v>
                </c:pt>
                <c:pt idx="3">
                  <c:v>4.7699999999999992E-2</c:v>
                </c:pt>
                <c:pt idx="4">
                  <c:v>3.1E-2</c:v>
                </c:pt>
                <c:pt idx="5">
                  <c:v>2.1499999999999998E-2</c:v>
                </c:pt>
                <c:pt idx="6">
                  <c:v>5.2499999999999998E-2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64-4D8C-9326-752F0D023695}"/>
            </c:ext>
          </c:extLst>
        </c:ser>
        <c:ser>
          <c:idx val="3"/>
          <c:order val="1"/>
          <c:tx>
            <c:strRef>
              <c:f>'[CDIBigListen 2021 2022 vs 2023 comparison v1.1.xlsx]Sheet1'!$C$256</c:f>
              <c:strCache>
                <c:ptCount val="1"/>
                <c:pt idx="0">
                  <c:v>2022 Q25</c:v>
                </c:pt>
              </c:strCache>
            </c:strRef>
          </c:tx>
          <c:spPr>
            <a:solidFill>
              <a:srgbClr val="FF33CC"/>
            </a:solidFill>
            <a:ln>
              <a:solidFill>
                <a:srgbClr val="CC00CC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'[CDIBigListen 2021 2022 vs 2023 comparison v1.1.xlsx]Sheet1'!$A$257:$A$263</c:f>
              <c:strCache>
                <c:ptCount val="7"/>
                <c:pt idx="0">
                  <c:v>England</c:v>
                </c:pt>
                <c:pt idx="1">
                  <c:v>Northern Ireland</c:v>
                </c:pt>
                <c:pt idx="2">
                  <c:v>Scotland</c:v>
                </c:pt>
                <c:pt idx="3">
                  <c:v>Wales</c:v>
                </c:pt>
                <c:pt idx="4">
                  <c:v>Work across UK</c:v>
                </c:pt>
                <c:pt idx="5">
                  <c:v>Work outside UK</c:v>
                </c:pt>
                <c:pt idx="6">
                  <c:v>UK and international</c:v>
                </c:pt>
              </c:strCache>
            </c:strRef>
          </c:cat>
          <c:val>
            <c:numRef>
              <c:f>'[CDIBigListen 2021 2022 vs 2023 comparison v1.1.xlsx]Sheet1'!$C$257:$C$263</c:f>
              <c:numCache>
                <c:formatCode>0%</c:formatCode>
                <c:ptCount val="7"/>
                <c:pt idx="0">
                  <c:v>0.78280000000000005</c:v>
                </c:pt>
                <c:pt idx="1">
                  <c:v>1.8700000000000001E-2</c:v>
                </c:pt>
                <c:pt idx="2">
                  <c:v>4.1200000000000001E-2</c:v>
                </c:pt>
                <c:pt idx="3">
                  <c:v>6.3700000000000007E-2</c:v>
                </c:pt>
                <c:pt idx="4">
                  <c:v>0.03</c:v>
                </c:pt>
                <c:pt idx="5">
                  <c:v>1.4999999999999999E-2</c:v>
                </c:pt>
                <c:pt idx="6">
                  <c:v>4.87E-2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64-4D8C-9326-752F0D023695}"/>
            </c:ext>
          </c:extLst>
        </c:ser>
        <c:ser>
          <c:idx val="4"/>
          <c:order val="4"/>
          <c:tx>
            <c:strRef>
              <c:f>'[CDIBigListen 2021 2022 vs 2023 comparison v1.1.xlsx]Sheet1'!$D$256</c:f>
              <c:strCache>
                <c:ptCount val="1"/>
                <c:pt idx="0">
                  <c:v>2023 Q19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'[CDIBigListen 2021 2022 vs 2023 comparison v1.1.xlsx]Sheet1'!$D$257:$D$263</c:f>
              <c:numCache>
                <c:formatCode>0%</c:formatCode>
                <c:ptCount val="7"/>
                <c:pt idx="0">
                  <c:v>0.81969999999999998</c:v>
                </c:pt>
                <c:pt idx="1">
                  <c:v>4.0999999999999986E-3</c:v>
                </c:pt>
                <c:pt idx="2">
                  <c:v>6.1500000000000013E-2</c:v>
                </c:pt>
                <c:pt idx="3">
                  <c:v>2.46E-2</c:v>
                </c:pt>
                <c:pt idx="4">
                  <c:v>1.6400000000000001E-2</c:v>
                </c:pt>
                <c:pt idx="5">
                  <c:v>8.199999999999999E-3</c:v>
                </c:pt>
                <c:pt idx="6">
                  <c:v>6.5599999999999992E-2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964-4D8C-9326-752F0D0236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9615599"/>
        <c:axId val="299593135"/>
        <c:extLst>
          <c:ext xmlns:c15="http://schemas.microsoft.com/office/drawing/2012/chart" uri="{02D57815-91ED-43cb-92C2-25804820EDAC}">
            <c15:filteredBarSeries>
              <c15:ser>
                <c:idx val="0"/>
                <c:order val="2"/>
                <c:tx>
                  <c:strRef>
                    <c:extLst>
                      <c:ext uri="{02D57815-91ED-43cb-92C2-25804820EDAC}">
                        <c15:formulaRef>
                          <c15:sqref>'[CDIBigListen 2021 2022 vs 2023 comparison v1.1.xlsx]Sheet1'!$B$256</c15:sqref>
                        </c15:formulaRef>
                      </c:ext>
                    </c:extLst>
                    <c:strCache>
                      <c:ptCount val="1"/>
                      <c:pt idx="0">
                        <c:v>2021 Q17</c:v>
                      </c:pt>
                    </c:strCache>
                  </c:strRef>
                </c:tx>
                <c:spPr>
                  <a:solidFill>
                    <a:srgbClr val="002060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'[CDIBigListen 2021 2022 vs 2023 comparison v1.1.xlsx]Sheet1'!$A$257:$A$263</c15:sqref>
                        </c15:formulaRef>
                      </c:ext>
                    </c:extLst>
                    <c:strCache>
                      <c:ptCount val="7"/>
                      <c:pt idx="0">
                        <c:v>England</c:v>
                      </c:pt>
                      <c:pt idx="1">
                        <c:v>Northern Ireland</c:v>
                      </c:pt>
                      <c:pt idx="2">
                        <c:v>Scotland</c:v>
                      </c:pt>
                      <c:pt idx="3">
                        <c:v>Wales</c:v>
                      </c:pt>
                      <c:pt idx="4">
                        <c:v>Work across UK</c:v>
                      </c:pt>
                      <c:pt idx="5">
                        <c:v>Work outside UK</c:v>
                      </c:pt>
                      <c:pt idx="6">
                        <c:v>UK and international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'[CDIBigListen 2021 2022 vs 2023 comparison v1.1.xlsx]Sheet1'!$B$257:$B$263</c15:sqref>
                        </c15:formulaRef>
                      </c:ext>
                    </c:extLst>
                    <c:numCache>
                      <c:formatCode>0%</c:formatCode>
                      <c:ptCount val="7"/>
                      <c:pt idx="0">
                        <c:v>0.78280000000000005</c:v>
                      </c:pt>
                      <c:pt idx="1">
                        <c:v>9.4999999999999998E-3</c:v>
                      </c:pt>
                      <c:pt idx="2">
                        <c:v>5.4899999999999997E-2</c:v>
                      </c:pt>
                      <c:pt idx="3">
                        <c:v>4.7699999999999992E-2</c:v>
                      </c:pt>
                      <c:pt idx="4">
                        <c:v>3.1E-2</c:v>
                      </c:pt>
                      <c:pt idx="5">
                        <c:v>2.1499999999999998E-2</c:v>
                      </c:pt>
                      <c:pt idx="6">
                        <c:v>5.2499999999999998E-2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2964-4D8C-9326-752F0D023695}"/>
                  </c:ext>
                </c:extLst>
              </c15:ser>
            </c15:filteredBarSeries>
            <c15:filteredBarSeries>
              <c15:ser>
                <c:idx val="1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'[CDIBigListen 2021 2022 vs 2023 comparison v1.1.xlsx]Sheet1'!$C$256</c15:sqref>
                        </c15:formulaRef>
                      </c:ext>
                    </c:extLst>
                    <c:strCache>
                      <c:ptCount val="1"/>
                      <c:pt idx="0">
                        <c:v>2022 Q25</c:v>
                      </c:pt>
                    </c:strCache>
                  </c:strRef>
                </c:tx>
                <c:spPr>
                  <a:solidFill>
                    <a:srgbClr val="FF33CC"/>
                  </a:solidFill>
                  <a:ln>
                    <a:solidFill>
                      <a:srgbClr val="CC00CC"/>
                    </a:solidFill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'[CDIBigListen 2021 2022 vs 2023 comparison v1.1.xlsx]Sheet1'!$A$257:$A$263</c15:sqref>
                        </c15:formulaRef>
                      </c:ext>
                    </c:extLst>
                    <c:strCache>
                      <c:ptCount val="7"/>
                      <c:pt idx="0">
                        <c:v>England</c:v>
                      </c:pt>
                      <c:pt idx="1">
                        <c:v>Northern Ireland</c:v>
                      </c:pt>
                      <c:pt idx="2">
                        <c:v>Scotland</c:v>
                      </c:pt>
                      <c:pt idx="3">
                        <c:v>Wales</c:v>
                      </c:pt>
                      <c:pt idx="4">
                        <c:v>Work across UK</c:v>
                      </c:pt>
                      <c:pt idx="5">
                        <c:v>Work outside UK</c:v>
                      </c:pt>
                      <c:pt idx="6">
                        <c:v>UK and international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'[CDIBigListen 2021 2022 vs 2023 comparison v1.1.xlsx]Sheet1'!$C$257:$C$263</c15:sqref>
                        </c15:formulaRef>
                      </c:ext>
                    </c:extLst>
                    <c:numCache>
                      <c:formatCode>0%</c:formatCode>
                      <c:ptCount val="7"/>
                      <c:pt idx="0">
                        <c:v>0.78280000000000005</c:v>
                      </c:pt>
                      <c:pt idx="1">
                        <c:v>1.8700000000000001E-2</c:v>
                      </c:pt>
                      <c:pt idx="2">
                        <c:v>4.1200000000000001E-2</c:v>
                      </c:pt>
                      <c:pt idx="3">
                        <c:v>6.3700000000000007E-2</c:v>
                      </c:pt>
                      <c:pt idx="4">
                        <c:v>0.03</c:v>
                      </c:pt>
                      <c:pt idx="5">
                        <c:v>1.4999999999999999E-2</c:v>
                      </c:pt>
                      <c:pt idx="6">
                        <c:v>4.87E-2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2964-4D8C-9326-752F0D023695}"/>
                  </c:ext>
                </c:extLst>
              </c15:ser>
            </c15:filteredBarSeries>
          </c:ext>
        </c:extLst>
      </c:barChart>
      <c:catAx>
        <c:axId val="2996155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99593135"/>
        <c:crosses val="autoZero"/>
        <c:auto val="1"/>
        <c:lblAlgn val="ctr"/>
        <c:lblOffset val="100"/>
        <c:noMultiLvlLbl val="0"/>
      </c:catAx>
      <c:valAx>
        <c:axId val="2995931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99615599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7290833834427203"/>
          <c:y val="0.15817905060009135"/>
          <c:w val="0.46559388777039695"/>
          <c:h val="7.1791886137399952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  <c:extLst/>
  </c:chart>
  <c:txPr>
    <a:bodyPr/>
    <a:lstStyle/>
    <a:p>
      <a:pPr>
        <a:defRPr sz="900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How long have you been a member of the CDI?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7260038453507327E-2"/>
          <c:y val="0.22382507315228123"/>
          <c:w val="0.88116993937290233"/>
          <c:h val="0.666354797354638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'[CDIBigListen 2021 2022 vs 2023 comparison v1.1.xlsx]Sheet1'!$B$9</c:f>
              <c:strCache>
                <c:ptCount val="1"/>
                <c:pt idx="0">
                  <c:v>2021 Q9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'[CDIBigListen 2021 2022 vs 2023 comparison v1.1.xlsx]Sheet1'!$A$10:$A$14</c:f>
              <c:strCache>
                <c:ptCount val="5"/>
                <c:pt idx="0">
                  <c:v>Under 1 year</c:v>
                </c:pt>
                <c:pt idx="1">
                  <c:v>1-3 years</c:v>
                </c:pt>
                <c:pt idx="2">
                  <c:v>3-5 years</c:v>
                </c:pt>
                <c:pt idx="3">
                  <c:v>5-10 years</c:v>
                </c:pt>
                <c:pt idx="4">
                  <c:v>Over 10 years</c:v>
                </c:pt>
              </c:strCache>
            </c:strRef>
          </c:cat>
          <c:val>
            <c:numRef>
              <c:f>'[CDIBigListen 2021 2022 vs 2023 comparison v1.1.xlsx]Sheet1'!$B$10:$B$14</c:f>
              <c:numCache>
                <c:formatCode>0%</c:formatCode>
                <c:ptCount val="5"/>
                <c:pt idx="0">
                  <c:v>0.10929999999999999</c:v>
                </c:pt>
                <c:pt idx="1">
                  <c:v>0.2984</c:v>
                </c:pt>
                <c:pt idx="2">
                  <c:v>0.1777</c:v>
                </c:pt>
                <c:pt idx="3">
                  <c:v>0.16400000000000001</c:v>
                </c:pt>
                <c:pt idx="4">
                  <c:v>0.25059999999999999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47-47A0-B42E-B64E5AA9B5C5}"/>
            </c:ext>
          </c:extLst>
        </c:ser>
        <c:ser>
          <c:idx val="1"/>
          <c:order val="1"/>
          <c:tx>
            <c:strRef>
              <c:f>'[CDIBigListen 2021 2022 vs 2023 comparison v1.1.xlsx]Sheet1'!$C$9</c:f>
              <c:strCache>
                <c:ptCount val="1"/>
                <c:pt idx="0">
                  <c:v>2022 Q1</c:v>
                </c:pt>
              </c:strCache>
            </c:strRef>
          </c:tx>
          <c:spPr>
            <a:solidFill>
              <a:srgbClr val="FF33CC"/>
            </a:solidFill>
            <a:ln>
              <a:solidFill>
                <a:srgbClr val="CC00CC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'[CDIBigListen 2021 2022 vs 2023 comparison v1.1.xlsx]Sheet1'!$A$10:$A$14</c:f>
              <c:strCache>
                <c:ptCount val="5"/>
                <c:pt idx="0">
                  <c:v>Under 1 year</c:v>
                </c:pt>
                <c:pt idx="1">
                  <c:v>1-3 years</c:v>
                </c:pt>
                <c:pt idx="2">
                  <c:v>3-5 years</c:v>
                </c:pt>
                <c:pt idx="3">
                  <c:v>5-10 years</c:v>
                </c:pt>
                <c:pt idx="4">
                  <c:v>Over 10 years</c:v>
                </c:pt>
              </c:strCache>
            </c:strRef>
          </c:cat>
          <c:val>
            <c:numRef>
              <c:f>'[CDIBigListen 2021 2022 vs 2023 comparison v1.1.xlsx]Sheet1'!$C$10:$C$14</c:f>
              <c:numCache>
                <c:formatCode>0%</c:formatCode>
                <c:ptCount val="5"/>
                <c:pt idx="0">
                  <c:v>0.13020000000000001</c:v>
                </c:pt>
                <c:pt idx="1">
                  <c:v>0.2041</c:v>
                </c:pt>
                <c:pt idx="2">
                  <c:v>0.17460000000000001</c:v>
                </c:pt>
                <c:pt idx="3">
                  <c:v>0.19819999999999999</c:v>
                </c:pt>
                <c:pt idx="4">
                  <c:v>0.29289999999999999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47-47A0-B42E-B64E5AA9B5C5}"/>
            </c:ext>
          </c:extLst>
        </c:ser>
        <c:ser>
          <c:idx val="2"/>
          <c:order val="2"/>
          <c:tx>
            <c:strRef>
              <c:f>'[CDIBigListen 2021 2022 vs 2023 comparison v1.1.xlsx]Sheet1'!$D$9</c:f>
              <c:strCache>
                <c:ptCount val="1"/>
                <c:pt idx="0">
                  <c:v>2023 Q1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'[CDIBigListen 2021 2022 vs 2023 comparison v1.1.xlsx]Sheet1'!$A$10:$A$14</c:f>
              <c:strCache>
                <c:ptCount val="5"/>
                <c:pt idx="0">
                  <c:v>Under 1 year</c:v>
                </c:pt>
                <c:pt idx="1">
                  <c:v>1-3 years</c:v>
                </c:pt>
                <c:pt idx="2">
                  <c:v>3-5 years</c:v>
                </c:pt>
                <c:pt idx="3">
                  <c:v>5-10 years</c:v>
                </c:pt>
                <c:pt idx="4">
                  <c:v>Over 10 years</c:v>
                </c:pt>
              </c:strCache>
            </c:strRef>
          </c:cat>
          <c:val>
            <c:numRef>
              <c:f>'[CDIBigListen 2021 2022 vs 2023 comparison v1.1.xlsx]Sheet1'!$D$10:$D$14</c:f>
              <c:numCache>
                <c:formatCode>0%</c:formatCode>
                <c:ptCount val="5"/>
                <c:pt idx="0">
                  <c:v>0.17530000000000001</c:v>
                </c:pt>
                <c:pt idx="1">
                  <c:v>0.19589999999999999</c:v>
                </c:pt>
                <c:pt idx="2">
                  <c:v>0.13750000000000001</c:v>
                </c:pt>
                <c:pt idx="3">
                  <c:v>0.25090000000000001</c:v>
                </c:pt>
                <c:pt idx="4">
                  <c:v>0.24049999999999999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47-47A0-B42E-B64E5AA9B5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43364431"/>
        <c:axId val="2143367343"/>
      </c:barChart>
      <c:catAx>
        <c:axId val="21433644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3367343"/>
        <c:crosses val="autoZero"/>
        <c:auto val="1"/>
        <c:lblAlgn val="ctr"/>
        <c:lblOffset val="100"/>
        <c:noMultiLvlLbl val="0"/>
      </c:catAx>
      <c:valAx>
        <c:axId val="21433673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33644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266802618888141"/>
          <c:y val="0.20418015750904964"/>
          <c:w val="0.42130409275846514"/>
          <c:h val="0.101835388122863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What type of membership do you have?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342825896762904"/>
          <c:y val="0.17171296296296296"/>
          <c:w val="0.86601618547681536"/>
          <c:h val="0.426900699912510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'[CDIBigListen 2021 2022 vs 2023 comparison v1.1.xlsx]Sheet1'!$B$17</c:f>
              <c:strCache>
                <c:ptCount val="1"/>
                <c:pt idx="0">
                  <c:v>2021 Q1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'[CDIBigListen 2021 2022 vs 2023 comparison v1.1.xlsx]Sheet1'!$A$18:$A$24</c:f>
              <c:strCache>
                <c:ptCount val="7"/>
                <c:pt idx="0">
                  <c:v>Individual</c:v>
                </c:pt>
                <c:pt idx="1">
                  <c:v>Registered Prof.</c:v>
                </c:pt>
                <c:pt idx="2">
                  <c:v>Student</c:v>
                </c:pt>
                <c:pt idx="3">
                  <c:v>Retired</c:v>
                </c:pt>
                <c:pt idx="4">
                  <c:v>International</c:v>
                </c:pt>
                <c:pt idx="5">
                  <c:v>School Affiliate</c:v>
                </c:pt>
                <c:pt idx="6">
                  <c:v>Affiliate Organisation</c:v>
                </c:pt>
              </c:strCache>
            </c:strRef>
          </c:cat>
          <c:val>
            <c:numRef>
              <c:f>'[CDIBigListen 2021 2022 vs 2023 comparison v1.1.xlsx]Sheet1'!$B$18:$B$24</c:f>
              <c:numCache>
                <c:formatCode>0%</c:formatCode>
                <c:ptCount val="7"/>
                <c:pt idx="0">
                  <c:v>0.30840000000000001</c:v>
                </c:pt>
                <c:pt idx="1">
                  <c:v>0.44890000000000002</c:v>
                </c:pt>
                <c:pt idx="2">
                  <c:v>8.7599999999999997E-2</c:v>
                </c:pt>
                <c:pt idx="3">
                  <c:v>2.01E-2</c:v>
                </c:pt>
                <c:pt idx="4">
                  <c:v>1.46E-2</c:v>
                </c:pt>
                <c:pt idx="5">
                  <c:v>5.2900000000000003E-2</c:v>
                </c:pt>
                <c:pt idx="6">
                  <c:v>6.7500000000000004E-2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77-4D47-B2D3-D4CF9545A56D}"/>
            </c:ext>
          </c:extLst>
        </c:ser>
        <c:ser>
          <c:idx val="1"/>
          <c:order val="1"/>
          <c:tx>
            <c:strRef>
              <c:f>'[CDIBigListen 2021 2022 vs 2023 comparison v1.1.xlsx]Sheet1'!$C$17</c:f>
              <c:strCache>
                <c:ptCount val="1"/>
                <c:pt idx="0">
                  <c:v>2022 Q2</c:v>
                </c:pt>
              </c:strCache>
            </c:strRef>
          </c:tx>
          <c:spPr>
            <a:solidFill>
              <a:srgbClr val="FF33CC"/>
            </a:solidFill>
            <a:ln>
              <a:solidFill>
                <a:srgbClr val="CC00CC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'[CDIBigListen 2021 2022 vs 2023 comparison v1.1.xlsx]Sheet1'!$A$18:$A$24</c:f>
              <c:strCache>
                <c:ptCount val="7"/>
                <c:pt idx="0">
                  <c:v>Individual</c:v>
                </c:pt>
                <c:pt idx="1">
                  <c:v>Registered Prof.</c:v>
                </c:pt>
                <c:pt idx="2">
                  <c:v>Student</c:v>
                </c:pt>
                <c:pt idx="3">
                  <c:v>Retired</c:v>
                </c:pt>
                <c:pt idx="4">
                  <c:v>International</c:v>
                </c:pt>
                <c:pt idx="5">
                  <c:v>School Affiliate</c:v>
                </c:pt>
                <c:pt idx="6">
                  <c:v>Affiliate Organisation</c:v>
                </c:pt>
              </c:strCache>
            </c:strRef>
          </c:cat>
          <c:val>
            <c:numRef>
              <c:f>'[CDIBigListen 2021 2022 vs 2023 comparison v1.1.xlsx]Sheet1'!$C$18:$C$24</c:f>
              <c:numCache>
                <c:formatCode>0%</c:formatCode>
                <c:ptCount val="7"/>
                <c:pt idx="0">
                  <c:v>0.30470000000000003</c:v>
                </c:pt>
                <c:pt idx="1">
                  <c:v>0.49109999999999998</c:v>
                </c:pt>
                <c:pt idx="2">
                  <c:v>7.690000000000001E-2</c:v>
                </c:pt>
                <c:pt idx="3">
                  <c:v>1.4800000000000001E-2</c:v>
                </c:pt>
                <c:pt idx="4">
                  <c:v>8.8999999999999999E-3</c:v>
                </c:pt>
                <c:pt idx="5">
                  <c:v>3.2500000000000001E-2</c:v>
                </c:pt>
                <c:pt idx="6">
                  <c:v>7.0999999999999994E-2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77-4D47-B2D3-D4CF9545A56D}"/>
            </c:ext>
          </c:extLst>
        </c:ser>
        <c:ser>
          <c:idx val="2"/>
          <c:order val="2"/>
          <c:tx>
            <c:strRef>
              <c:f>'[CDIBigListen 2021 2022 vs 2023 comparison v1.1.xlsx]Sheet1'!$D$17</c:f>
              <c:strCache>
                <c:ptCount val="1"/>
                <c:pt idx="0">
                  <c:v>2023 Q2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'[CDIBigListen 2021 2022 vs 2023 comparison v1.1.xlsx]Sheet1'!$A$18:$A$24</c:f>
              <c:strCache>
                <c:ptCount val="7"/>
                <c:pt idx="0">
                  <c:v>Individual</c:v>
                </c:pt>
                <c:pt idx="1">
                  <c:v>Registered Prof.</c:v>
                </c:pt>
                <c:pt idx="2">
                  <c:v>Student</c:v>
                </c:pt>
                <c:pt idx="3">
                  <c:v>Retired</c:v>
                </c:pt>
                <c:pt idx="4">
                  <c:v>International</c:v>
                </c:pt>
                <c:pt idx="5">
                  <c:v>School Affiliate</c:v>
                </c:pt>
                <c:pt idx="6">
                  <c:v>Affiliate Organisation</c:v>
                </c:pt>
              </c:strCache>
            </c:strRef>
          </c:cat>
          <c:val>
            <c:numRef>
              <c:f>'[CDIBigListen 2021 2022 vs 2023 comparison v1.1.xlsx]Sheet1'!$D$18:$D$24</c:f>
              <c:numCache>
                <c:formatCode>0%</c:formatCode>
                <c:ptCount val="7"/>
                <c:pt idx="0">
                  <c:v>0.24829999999999999</c:v>
                </c:pt>
                <c:pt idx="1">
                  <c:v>0.5</c:v>
                </c:pt>
                <c:pt idx="2">
                  <c:v>0.1138</c:v>
                </c:pt>
                <c:pt idx="3">
                  <c:v>1.38E-2</c:v>
                </c:pt>
                <c:pt idx="4">
                  <c:v>3.3999999999999998E-3</c:v>
                </c:pt>
                <c:pt idx="5">
                  <c:v>4.8300000000000003E-2</c:v>
                </c:pt>
                <c:pt idx="6">
                  <c:v>7.2400000000000006E-2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77-4D47-B2D3-D4CF9545A5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2605903"/>
        <c:axId val="72592591"/>
      </c:barChart>
      <c:catAx>
        <c:axId val="72605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592591"/>
        <c:crosses val="autoZero"/>
        <c:auto val="1"/>
        <c:lblAlgn val="ctr"/>
        <c:lblOffset val="100"/>
        <c:noMultiLvlLbl val="0"/>
      </c:catAx>
      <c:valAx>
        <c:axId val="725925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6059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8737809270965254"/>
          <c:y val="0.18561438940644595"/>
          <c:w val="0.42130409275846514"/>
          <c:h val="0.119632985733735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Likelihood to recommend the CDI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342825896762904"/>
          <c:y val="0.17171296296296296"/>
          <c:w val="0.86601618547681536"/>
          <c:h val="0.65209062408865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'[CDIBigListen 2021 2022 vs 2023 comparison v1.1.xlsx]Sheet1'!$D$194</c:f>
              <c:strCache>
                <c:ptCount val="1"/>
                <c:pt idx="0">
                  <c:v>2023 Q14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'[CDIBigListen 2021 2022 vs 2023 comparison v1.1.xlsx]Sheet1'!$A$195:$C$199</c:f>
              <c:strCache>
                <c:ptCount val="5"/>
                <c:pt idx="0">
                  <c:v>1 Not at all likely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Very likely</c:v>
                </c:pt>
              </c:strCache>
            </c:strRef>
          </c:cat>
          <c:val>
            <c:numRef>
              <c:f>'[CDIBigListen 2021 2022 vs 2023 comparison v1.1.xlsx]Sheet1'!$D$195:$D$199</c:f>
              <c:numCache>
                <c:formatCode>0%</c:formatCode>
                <c:ptCount val="5"/>
                <c:pt idx="0">
                  <c:v>1.6500000000000001E-2</c:v>
                </c:pt>
                <c:pt idx="1">
                  <c:v>3.2899999999999999E-2</c:v>
                </c:pt>
                <c:pt idx="2">
                  <c:v>0.15640000000000001</c:v>
                </c:pt>
                <c:pt idx="3">
                  <c:v>0.33329999999999999</c:v>
                </c:pt>
                <c:pt idx="4">
                  <c:v>0.46089999999999998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76-4FF9-9CF2-18B252D810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4976095"/>
        <c:axId val="294976511"/>
      </c:barChart>
      <c:catAx>
        <c:axId val="294976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4976511"/>
        <c:crosses val="autoZero"/>
        <c:auto val="1"/>
        <c:lblAlgn val="ctr"/>
        <c:lblOffset val="100"/>
        <c:noMultiLvlLbl val="0"/>
      </c:catAx>
      <c:valAx>
        <c:axId val="2949765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4976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480648928092917"/>
          <c:y val="0.16811024047700779"/>
          <c:w val="0.20543650164767252"/>
          <c:h val="7.24086622537320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Ease of accessing benefits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'[CDIBigListen 2021 2022 vs 2023 comparison v1.1.xlsx]Sheet1'!$B$205</c:f>
              <c:strCache>
                <c:ptCount val="1"/>
                <c:pt idx="0">
                  <c:v>2021 Q12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'[CDIBigListen 2021 2022 vs 2023 comparison v1.1.xlsx]Sheet1'!$A$206:$A$210</c:f>
              <c:strCache>
                <c:ptCount val="5"/>
                <c:pt idx="0">
                  <c:v>1 - Not At All Easy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5 - Very Easy</c:v>
                </c:pt>
              </c:strCache>
            </c:strRef>
          </c:cat>
          <c:val>
            <c:numRef>
              <c:f>'[CDIBigListen 2021 2022 vs 2023 comparison v1.1.xlsx]Sheet1'!$B$206:$B$210</c:f>
              <c:numCache>
                <c:formatCode>0%</c:formatCode>
                <c:ptCount val="5"/>
                <c:pt idx="0">
                  <c:v>4.8499999999999988E-2</c:v>
                </c:pt>
                <c:pt idx="1">
                  <c:v>0.1201</c:v>
                </c:pt>
                <c:pt idx="2">
                  <c:v>0.33489999999999998</c:v>
                </c:pt>
                <c:pt idx="3">
                  <c:v>0.3372</c:v>
                </c:pt>
                <c:pt idx="4">
                  <c:v>0.15939999999999999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AA-4DEB-880F-337DC4A09C9B}"/>
            </c:ext>
          </c:extLst>
        </c:ser>
        <c:ser>
          <c:idx val="1"/>
          <c:order val="1"/>
          <c:tx>
            <c:strRef>
              <c:f>'[CDIBigListen 2021 2022 vs 2023 comparison v1.1.xlsx]Sheet1'!$C$205</c:f>
              <c:strCache>
                <c:ptCount val="1"/>
                <c:pt idx="0">
                  <c:v>2022 Q14</c:v>
                </c:pt>
              </c:strCache>
            </c:strRef>
          </c:tx>
          <c:spPr>
            <a:solidFill>
              <a:srgbClr val="FF33CC"/>
            </a:solidFill>
            <a:ln>
              <a:solidFill>
                <a:srgbClr val="CC00CC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'[CDIBigListen 2021 2022 vs 2023 comparison v1.1.xlsx]Sheet1'!$A$206:$A$210</c:f>
              <c:strCache>
                <c:ptCount val="5"/>
                <c:pt idx="0">
                  <c:v>1 - Not At All Easy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5 - Very Easy</c:v>
                </c:pt>
              </c:strCache>
            </c:strRef>
          </c:cat>
          <c:val>
            <c:numRef>
              <c:f>'[CDIBigListen 2021 2022 vs 2023 comparison v1.1.xlsx]Sheet1'!$C$206:$C$210</c:f>
              <c:numCache>
                <c:formatCode>0%</c:formatCode>
                <c:ptCount val="5"/>
                <c:pt idx="0">
                  <c:v>3.9699999999999999E-2</c:v>
                </c:pt>
                <c:pt idx="1">
                  <c:v>0.11550000000000001</c:v>
                </c:pt>
                <c:pt idx="2">
                  <c:v>0.27800000000000002</c:v>
                </c:pt>
                <c:pt idx="3">
                  <c:v>0.38269999999999998</c:v>
                </c:pt>
                <c:pt idx="4">
                  <c:v>0.18410000000000001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AA-4DEB-880F-337DC4A09C9B}"/>
            </c:ext>
          </c:extLst>
        </c:ser>
        <c:ser>
          <c:idx val="2"/>
          <c:order val="2"/>
          <c:tx>
            <c:strRef>
              <c:f>'[CDIBigListen 2021 2022 vs 2023 comparison v1.1.xlsx]Sheet1'!$D$205</c:f>
              <c:strCache>
                <c:ptCount val="1"/>
                <c:pt idx="0">
                  <c:v>2023 Q15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'[CDIBigListen 2021 2022 vs 2023 comparison v1.1.xlsx]Sheet1'!$A$206:$A$210</c:f>
              <c:strCache>
                <c:ptCount val="5"/>
                <c:pt idx="0">
                  <c:v>1 - Not At All Easy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5 - Very Easy</c:v>
                </c:pt>
              </c:strCache>
            </c:strRef>
          </c:cat>
          <c:val>
            <c:numRef>
              <c:f>'[CDIBigListen 2021 2022 vs 2023 comparison v1.1.xlsx]Sheet1'!$D$206:$D$210</c:f>
              <c:numCache>
                <c:formatCode>0%</c:formatCode>
                <c:ptCount val="5"/>
                <c:pt idx="0">
                  <c:v>3.2800000000000003E-2</c:v>
                </c:pt>
                <c:pt idx="1">
                  <c:v>0.11070000000000001</c:v>
                </c:pt>
                <c:pt idx="2">
                  <c:v>0.2787</c:v>
                </c:pt>
                <c:pt idx="3">
                  <c:v>0.38109999999999999</c:v>
                </c:pt>
                <c:pt idx="4">
                  <c:v>0.19670000000000001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AA-4DEB-880F-337DC4A09C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9608111"/>
        <c:axId val="299604783"/>
      </c:barChart>
      <c:catAx>
        <c:axId val="2996081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9604783"/>
        <c:crosses val="autoZero"/>
        <c:auto val="1"/>
        <c:lblAlgn val="ctr"/>
        <c:lblOffset val="100"/>
        <c:noMultiLvlLbl val="0"/>
      </c:catAx>
      <c:valAx>
        <c:axId val="2996047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96081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63367181242202"/>
          <c:y val="9.9093413498202304E-2"/>
          <c:w val="0.69614295046069985"/>
          <c:h val="6.5849040719271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Likely to renew membership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'[CDIBigListen 2021 2022 vs 2023 comparison v1.1.xlsx]Sheet1'!$B$225</c:f>
              <c:strCache>
                <c:ptCount val="1"/>
                <c:pt idx="0">
                  <c:v>2021 Q13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'[CDIBigListen 2021 2022 vs 2023 comparison v1.1.xlsx]Sheet1'!$A$226:$A$230</c:f>
              <c:strCache>
                <c:ptCount val="5"/>
                <c:pt idx="0">
                  <c:v>1 - Not At All Likely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5 - Very Likely</c:v>
                </c:pt>
              </c:strCache>
            </c:strRef>
          </c:cat>
          <c:val>
            <c:numRef>
              <c:f>'[CDIBigListen 2021 2022 vs 2023 comparison v1.1.xlsx]Sheet1'!$B$226:$B$230</c:f>
              <c:numCache>
                <c:formatCode>0%</c:formatCode>
                <c:ptCount val="5"/>
                <c:pt idx="0">
                  <c:v>2.52E-2</c:v>
                </c:pt>
                <c:pt idx="1">
                  <c:v>2.98E-2</c:v>
                </c:pt>
                <c:pt idx="2">
                  <c:v>0.1812</c:v>
                </c:pt>
                <c:pt idx="3">
                  <c:v>0.28670000000000001</c:v>
                </c:pt>
                <c:pt idx="4">
                  <c:v>0.47710000000000002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6B-4727-B453-57FABFFAAC80}"/>
            </c:ext>
          </c:extLst>
        </c:ser>
        <c:ser>
          <c:idx val="1"/>
          <c:order val="1"/>
          <c:tx>
            <c:strRef>
              <c:f>'[CDIBigListen 2021 2022 vs 2023 comparison v1.1.xlsx]Sheet1'!$C$225</c:f>
              <c:strCache>
                <c:ptCount val="1"/>
                <c:pt idx="0">
                  <c:v>2022 Q15</c:v>
                </c:pt>
              </c:strCache>
            </c:strRef>
          </c:tx>
          <c:spPr>
            <a:solidFill>
              <a:srgbClr val="FF33CC"/>
            </a:solidFill>
            <a:ln>
              <a:solidFill>
                <a:srgbClr val="CC00CC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'[CDIBigListen 2021 2022 vs 2023 comparison v1.1.xlsx]Sheet1'!$A$226:$A$230</c:f>
              <c:strCache>
                <c:ptCount val="5"/>
                <c:pt idx="0">
                  <c:v>1 - Not At All Likely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5 - Very Likely</c:v>
                </c:pt>
              </c:strCache>
            </c:strRef>
          </c:cat>
          <c:val>
            <c:numRef>
              <c:f>'[CDIBigListen 2021 2022 vs 2023 comparison v1.1.xlsx]Sheet1'!$C$226:$C$230</c:f>
              <c:numCache>
                <c:formatCode>0%</c:formatCode>
                <c:ptCount val="5"/>
                <c:pt idx="0">
                  <c:v>1.09E-2</c:v>
                </c:pt>
                <c:pt idx="1">
                  <c:v>3.6200000000000003E-2</c:v>
                </c:pt>
                <c:pt idx="2">
                  <c:v>0.1196</c:v>
                </c:pt>
                <c:pt idx="3">
                  <c:v>0.27539999999999998</c:v>
                </c:pt>
                <c:pt idx="4">
                  <c:v>0.55799999999999994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6B-4727-B453-57FABFFAAC80}"/>
            </c:ext>
          </c:extLst>
        </c:ser>
        <c:ser>
          <c:idx val="2"/>
          <c:order val="2"/>
          <c:tx>
            <c:strRef>
              <c:f>'[CDIBigListen 2021 2022 vs 2023 comparison v1.1.xlsx]Sheet1'!$D$225</c:f>
              <c:strCache>
                <c:ptCount val="1"/>
                <c:pt idx="0">
                  <c:v>2023 Q17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'[CDIBigListen 2021 2022 vs 2023 comparison v1.1.xlsx]Sheet1'!$A$226:$A$230</c:f>
              <c:strCache>
                <c:ptCount val="5"/>
                <c:pt idx="0">
                  <c:v>1 - Not At All Likely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5 - Very Likely</c:v>
                </c:pt>
              </c:strCache>
            </c:strRef>
          </c:cat>
          <c:val>
            <c:numRef>
              <c:f>'[CDIBigListen 2021 2022 vs 2023 comparison v1.1.xlsx]Sheet1'!$D$226:$D$230</c:f>
              <c:numCache>
                <c:formatCode>0%</c:formatCode>
                <c:ptCount val="5"/>
                <c:pt idx="0">
                  <c:v>8.199999999999999E-3</c:v>
                </c:pt>
                <c:pt idx="1">
                  <c:v>1.2200000000000001E-2</c:v>
                </c:pt>
                <c:pt idx="2">
                  <c:v>9.8000000000000004E-2</c:v>
                </c:pt>
                <c:pt idx="3">
                  <c:v>0.2082</c:v>
                </c:pt>
                <c:pt idx="4">
                  <c:v>0.67349999999999999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F6B-4727-B453-57FABFFAAC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4690127"/>
        <c:axId val="214683471"/>
      </c:barChart>
      <c:catAx>
        <c:axId val="2146901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683471"/>
        <c:crosses val="autoZero"/>
        <c:auto val="1"/>
        <c:lblAlgn val="ctr"/>
        <c:lblOffset val="100"/>
        <c:noMultiLvlLbl val="0"/>
      </c:catAx>
      <c:valAx>
        <c:axId val="2146834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6901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8585819940517253E-2"/>
          <c:y val="8.6038155649524009E-2"/>
          <c:w val="0.78362292765932351"/>
          <c:h val="7.07892402098897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1400" b="0"/>
            </a:pPr>
            <a:r>
              <a:rPr lang="en-GB" sz="1400" b="0" dirty="0"/>
              <a:t>Key member measures - averages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'[CDIBigListen 2021 2022 vs 2023 comparison v1.1.xlsx]Sheet1'!$B$266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'[CDIBigListen 2021 2022 vs 2023 comparison v1.1.xlsx]Sheet1'!$A$267:$A$271</c:f>
              <c:strCache>
                <c:ptCount val="5"/>
                <c:pt idx="0">
                  <c:v>Satisfaction</c:v>
                </c:pt>
                <c:pt idx="1">
                  <c:v>Likelihood to recommend</c:v>
                </c:pt>
                <c:pt idx="2">
                  <c:v>Ease of accessing benefits</c:v>
                </c:pt>
                <c:pt idx="3">
                  <c:v>CDI members having a voice</c:v>
                </c:pt>
                <c:pt idx="4">
                  <c:v>Likelihood to renew membership</c:v>
                </c:pt>
              </c:strCache>
            </c:strRef>
          </c:cat>
          <c:val>
            <c:numRef>
              <c:f>'[CDIBigListen 2021 2022 vs 2023 comparison v1.1.xlsx]Sheet1'!$B$267:$B$271</c:f>
              <c:numCache>
                <c:formatCode>General</c:formatCode>
                <c:ptCount val="5"/>
                <c:pt idx="0" formatCode="0.00">
                  <c:v>3.8411999999999997</c:v>
                </c:pt>
                <c:pt idx="2" formatCode="0.00">
                  <c:v>3.4391999999999996</c:v>
                </c:pt>
                <c:pt idx="4" formatCode="0.00">
                  <c:v>4.1607000000000003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E8-4732-A3FA-89C5592BAD22}"/>
            </c:ext>
          </c:extLst>
        </c:ser>
        <c:ser>
          <c:idx val="3"/>
          <c:order val="1"/>
          <c:tx>
            <c:strRef>
              <c:f>'[CDIBigListen 2021 2022 vs 2023 comparison v1.1.xlsx]Sheet1'!$C$266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FF33CC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'[CDIBigListen 2021 2022 vs 2023 comparison v1.1.xlsx]Sheet1'!$A$267:$A$271</c:f>
              <c:strCache>
                <c:ptCount val="5"/>
                <c:pt idx="0">
                  <c:v>Satisfaction</c:v>
                </c:pt>
                <c:pt idx="1">
                  <c:v>Likelihood to recommend</c:v>
                </c:pt>
                <c:pt idx="2">
                  <c:v>Ease of accessing benefits</c:v>
                </c:pt>
                <c:pt idx="3">
                  <c:v>CDI members having a voice</c:v>
                </c:pt>
                <c:pt idx="4">
                  <c:v>Likelihood to renew membership</c:v>
                </c:pt>
              </c:strCache>
            </c:strRef>
          </c:cat>
          <c:val>
            <c:numRef>
              <c:f>'[CDIBigListen 2021 2022 vs 2023 comparison v1.1.xlsx]Sheet1'!$C$267:$C$271</c:f>
              <c:numCache>
                <c:formatCode>General</c:formatCode>
                <c:ptCount val="5"/>
                <c:pt idx="0" formatCode="0.00">
                  <c:v>3.8921999999999999</c:v>
                </c:pt>
                <c:pt idx="2" formatCode="0.00">
                  <c:v>3.556</c:v>
                </c:pt>
                <c:pt idx="4" formatCode="0.00">
                  <c:v>4.3336999999999994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E8-4732-A3FA-89C5592BAD22}"/>
            </c:ext>
          </c:extLst>
        </c:ser>
        <c:ser>
          <c:idx val="0"/>
          <c:order val="2"/>
          <c:tx>
            <c:strRef>
              <c:f>'[CDIBigListen 2021 2022 vs 2023 comparison v1.1.xlsx]Sheet1'!$D$266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'[CDIBigListen 2021 2022 vs 2023 comparison v1.1.xlsx]Sheet1'!$A$267:$A$271</c:f>
              <c:strCache>
                <c:ptCount val="5"/>
                <c:pt idx="0">
                  <c:v>Satisfaction</c:v>
                </c:pt>
                <c:pt idx="1">
                  <c:v>Likelihood to recommend</c:v>
                </c:pt>
                <c:pt idx="2">
                  <c:v>Ease of accessing benefits</c:v>
                </c:pt>
                <c:pt idx="3">
                  <c:v>CDI members having a voice</c:v>
                </c:pt>
                <c:pt idx="4">
                  <c:v>Likelihood to renew membership</c:v>
                </c:pt>
              </c:strCache>
            </c:strRef>
          </c:cat>
          <c:val>
            <c:numRef>
              <c:f>'[CDIBigListen 2021 2022 vs 2023 comparison v1.1.xlsx]Sheet1'!$D$267:$D$271</c:f>
              <c:numCache>
                <c:formatCode>0.00</c:formatCode>
                <c:ptCount val="5"/>
                <c:pt idx="0">
                  <c:v>3.9876999999999998</c:v>
                </c:pt>
                <c:pt idx="1">
                  <c:v>4.1891999999999996</c:v>
                </c:pt>
                <c:pt idx="2">
                  <c:v>3.5982000000000003</c:v>
                </c:pt>
                <c:pt idx="3">
                  <c:v>3.7458</c:v>
                </c:pt>
                <c:pt idx="4">
                  <c:v>4.5268999999999995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2-B8E8-4732-A3FA-89C5592BAD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9615599"/>
        <c:axId val="299593135"/>
        <c:extLst/>
      </c:barChart>
      <c:catAx>
        <c:axId val="2996155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99593135"/>
        <c:crosses val="autoZero"/>
        <c:auto val="1"/>
        <c:lblAlgn val="ctr"/>
        <c:lblOffset val="100"/>
        <c:noMultiLvlLbl val="0"/>
      </c:catAx>
      <c:valAx>
        <c:axId val="2995931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99615599"/>
        <c:crosses val="autoZero"/>
        <c:crossBetween val="between"/>
      </c:valAx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  <c:extLst/>
  </c:chart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GB" sz="1800" dirty="0"/>
              <a:t>Importance of benefits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4916671991196856E-2"/>
          <c:y val="0.12241154380573172"/>
          <c:w val="0.92362499373564577"/>
          <c:h val="0.416016398437507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'[CDIBigListen 2021 2022 vs 2023 comparison v1.1.xlsx]Sheet1'!$B$43</c:f>
              <c:strCache>
                <c:ptCount val="1"/>
                <c:pt idx="0">
                  <c:v>2021 Q4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'[CDIBigListen 2021 2022 vs 2023 comparison v1.1.xlsx]Sheet1'!$A$44:$A$64</c:f>
              <c:strCache>
                <c:ptCount val="21"/>
                <c:pt idx="0">
                  <c:v>MCDI post-nominal and logo</c:v>
                </c:pt>
                <c:pt idx="1">
                  <c:v>Register of Career Development Professionals</c:v>
                </c:pt>
                <c:pt idx="2">
                  <c:v>RCDP post-nominal and logo</c:v>
                </c:pt>
                <c:pt idx="3">
                  <c:v>Professional qualifications through CDI Academy</c:v>
                </c:pt>
                <c:pt idx="4">
                  <c:v>Discounted training courses (including Expert Insights)</c:v>
                </c:pt>
                <c:pt idx="5">
                  <c:v>Conferences and events (including free CDI/NICEC events)</c:v>
                </c:pt>
                <c:pt idx="6">
                  <c:v>UK Career Development Awards</c:v>
                </c:pt>
                <c:pt idx="7">
                  <c:v>Free webinars</c:v>
                </c:pt>
                <c:pt idx="8">
                  <c:v>CPD resources and recording area</c:v>
                </c:pt>
                <c:pt idx="9">
                  <c:v>Monthly CPD Newsletter email</c:v>
                </c:pt>
                <c:pt idx="10">
                  <c:v>News by Email</c:v>
                </c:pt>
                <c:pt idx="11">
                  <c:v>Career Matters magazine</c:v>
                </c:pt>
                <c:pt idx="12">
                  <c:v>NICEC Journal</c:v>
                </c:pt>
                <c:pt idx="13">
                  <c:v>Careers in Careers job board</c:v>
                </c:pt>
                <c:pt idx="14">
                  <c:v>CDI publications – briefing papers, PR materials, etc.</c:v>
                </c:pt>
                <c:pt idx="15">
                  <c:v>Communities of Interest and Communities of Practice</c:v>
                </c:pt>
                <c:pt idx="16">
                  <c:v>Scotland, Wales and regional meetings</c:v>
                </c:pt>
                <c:pt idx="17">
                  <c:v>CDI Facebook/Twitter/LinkedIn communications</c:v>
                </c:pt>
                <c:pt idx="18">
                  <c:v>Professional standards (including Code of Ethics)</c:v>
                </c:pt>
                <c:pt idx="19">
                  <c:v>Industry best rates on Professional Indemnity and Public Liability Insurance</c:v>
                </c:pt>
                <c:pt idx="20">
                  <c:v>DBS check service</c:v>
                </c:pt>
              </c:strCache>
            </c:strRef>
          </c:cat>
          <c:val>
            <c:numRef>
              <c:f>'[CDIBigListen 2021 2022 vs 2023 comparison v1.1.xlsx]Sheet1'!$B$44:$B$64</c:f>
              <c:numCache>
                <c:formatCode>0.0</c:formatCode>
                <c:ptCount val="21"/>
                <c:pt idx="0">
                  <c:v>2.88</c:v>
                </c:pt>
                <c:pt idx="1">
                  <c:v>3.72</c:v>
                </c:pt>
                <c:pt idx="2">
                  <c:v>3.16</c:v>
                </c:pt>
                <c:pt idx="3">
                  <c:v>3.22</c:v>
                </c:pt>
                <c:pt idx="4">
                  <c:v>3.86</c:v>
                </c:pt>
                <c:pt idx="5">
                  <c:v>4.1399999999999997</c:v>
                </c:pt>
                <c:pt idx="6">
                  <c:v>2.66</c:v>
                </c:pt>
                <c:pt idx="7">
                  <c:v>4.5599999999999996</c:v>
                </c:pt>
                <c:pt idx="8">
                  <c:v>4.33</c:v>
                </c:pt>
                <c:pt idx="9">
                  <c:v>4.0999999999999996</c:v>
                </c:pt>
                <c:pt idx="10">
                  <c:v>4.0599999999999996</c:v>
                </c:pt>
                <c:pt idx="11">
                  <c:v>4.16</c:v>
                </c:pt>
                <c:pt idx="12">
                  <c:v>3.45</c:v>
                </c:pt>
                <c:pt idx="13">
                  <c:v>3.35</c:v>
                </c:pt>
                <c:pt idx="14">
                  <c:v>3.99</c:v>
                </c:pt>
                <c:pt idx="15">
                  <c:v>3.44</c:v>
                </c:pt>
                <c:pt idx="16">
                  <c:v>2.62</c:v>
                </c:pt>
                <c:pt idx="17">
                  <c:v>3.1</c:v>
                </c:pt>
                <c:pt idx="18">
                  <c:v>4.46</c:v>
                </c:pt>
                <c:pt idx="19">
                  <c:v>2.97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FB-42F2-B0A4-F3706EF1FE40}"/>
            </c:ext>
          </c:extLst>
        </c:ser>
        <c:ser>
          <c:idx val="1"/>
          <c:order val="1"/>
          <c:tx>
            <c:strRef>
              <c:f>'[CDIBigListen 2021 2022 vs 2023 comparison v1.1.xlsx]Sheet1'!$C$43</c:f>
              <c:strCache>
                <c:ptCount val="1"/>
                <c:pt idx="0">
                  <c:v>2022 Q6</c:v>
                </c:pt>
              </c:strCache>
            </c:strRef>
          </c:tx>
          <c:spPr>
            <a:solidFill>
              <a:srgbClr val="FF33CC"/>
            </a:solidFill>
            <a:ln>
              <a:solidFill>
                <a:srgbClr val="CC00CC"/>
              </a:solidFill>
            </a:ln>
            <a:effectLst/>
          </c:spPr>
          <c:invertIfNegative val="0"/>
          <c:cat>
            <c:strRef>
              <c:f>'[CDIBigListen 2021 2022 vs 2023 comparison v1.1.xlsx]Sheet1'!$A$44:$A$64</c:f>
              <c:strCache>
                <c:ptCount val="21"/>
                <c:pt idx="0">
                  <c:v>MCDI post-nominal and logo</c:v>
                </c:pt>
                <c:pt idx="1">
                  <c:v>Register of Career Development Professionals</c:v>
                </c:pt>
                <c:pt idx="2">
                  <c:v>RCDP post-nominal and logo</c:v>
                </c:pt>
                <c:pt idx="3">
                  <c:v>Professional qualifications through CDI Academy</c:v>
                </c:pt>
                <c:pt idx="4">
                  <c:v>Discounted training courses (including Expert Insights)</c:v>
                </c:pt>
                <c:pt idx="5">
                  <c:v>Conferences and events (including free CDI/NICEC events)</c:v>
                </c:pt>
                <c:pt idx="6">
                  <c:v>UK Career Development Awards</c:v>
                </c:pt>
                <c:pt idx="7">
                  <c:v>Free webinars</c:v>
                </c:pt>
                <c:pt idx="8">
                  <c:v>CPD resources and recording area</c:v>
                </c:pt>
                <c:pt idx="9">
                  <c:v>Monthly CPD Newsletter email</c:v>
                </c:pt>
                <c:pt idx="10">
                  <c:v>News by Email</c:v>
                </c:pt>
                <c:pt idx="11">
                  <c:v>Career Matters magazine</c:v>
                </c:pt>
                <c:pt idx="12">
                  <c:v>NICEC Journal</c:v>
                </c:pt>
                <c:pt idx="13">
                  <c:v>Careers in Careers job board</c:v>
                </c:pt>
                <c:pt idx="14">
                  <c:v>CDI publications – briefing papers, PR materials, etc.</c:v>
                </c:pt>
                <c:pt idx="15">
                  <c:v>Communities of Interest and Communities of Practice</c:v>
                </c:pt>
                <c:pt idx="16">
                  <c:v>Scotland, Wales and regional meetings</c:v>
                </c:pt>
                <c:pt idx="17">
                  <c:v>CDI Facebook/Twitter/LinkedIn communications</c:v>
                </c:pt>
                <c:pt idx="18">
                  <c:v>Professional standards (including Code of Ethics)</c:v>
                </c:pt>
                <c:pt idx="19">
                  <c:v>Industry best rates on Professional Indemnity and Public Liability Insurance</c:v>
                </c:pt>
                <c:pt idx="20">
                  <c:v>DBS check service</c:v>
                </c:pt>
              </c:strCache>
            </c:strRef>
          </c:cat>
          <c:val>
            <c:numRef>
              <c:f>'[CDIBigListen 2021 2022 vs 2023 comparison v1.1.xlsx]Sheet1'!$C$44:$C$64</c:f>
              <c:numCache>
                <c:formatCode>0.0</c:formatCode>
                <c:ptCount val="21"/>
                <c:pt idx="0">
                  <c:v>2.72</c:v>
                </c:pt>
                <c:pt idx="1">
                  <c:v>3.79</c:v>
                </c:pt>
                <c:pt idx="2">
                  <c:v>3.03</c:v>
                </c:pt>
                <c:pt idx="3">
                  <c:v>3.2</c:v>
                </c:pt>
                <c:pt idx="4">
                  <c:v>3.89</c:v>
                </c:pt>
                <c:pt idx="5">
                  <c:v>4.0599999999999996</c:v>
                </c:pt>
                <c:pt idx="6">
                  <c:v>2.58</c:v>
                </c:pt>
                <c:pt idx="7">
                  <c:v>4.57</c:v>
                </c:pt>
                <c:pt idx="8">
                  <c:v>4.42</c:v>
                </c:pt>
                <c:pt idx="9">
                  <c:v>4.1900000000000004</c:v>
                </c:pt>
                <c:pt idx="10">
                  <c:v>4.1900000000000004</c:v>
                </c:pt>
                <c:pt idx="11">
                  <c:v>4.28</c:v>
                </c:pt>
                <c:pt idx="12">
                  <c:v>3.54</c:v>
                </c:pt>
                <c:pt idx="13">
                  <c:v>3.46</c:v>
                </c:pt>
                <c:pt idx="14">
                  <c:v>4.0199999999999996</c:v>
                </c:pt>
                <c:pt idx="15">
                  <c:v>3.62</c:v>
                </c:pt>
                <c:pt idx="16">
                  <c:v>2.5</c:v>
                </c:pt>
                <c:pt idx="17">
                  <c:v>3.06</c:v>
                </c:pt>
                <c:pt idx="18">
                  <c:v>4.5199999999999996</c:v>
                </c:pt>
                <c:pt idx="19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FB-42F2-B0A4-F3706EF1FE40}"/>
            </c:ext>
          </c:extLst>
        </c:ser>
        <c:ser>
          <c:idx val="2"/>
          <c:order val="2"/>
          <c:tx>
            <c:strRef>
              <c:f>'[CDIBigListen 2021 2022 vs 2023 comparison v1.1.xlsx]Sheet1'!$D$43</c:f>
              <c:strCache>
                <c:ptCount val="1"/>
                <c:pt idx="0">
                  <c:v>2023 Q6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'[CDIBigListen 2021 2022 vs 2023 comparison v1.1.xlsx]Sheet1'!$A$44:$A$64</c:f>
              <c:strCache>
                <c:ptCount val="21"/>
                <c:pt idx="0">
                  <c:v>MCDI post-nominal and logo</c:v>
                </c:pt>
                <c:pt idx="1">
                  <c:v>Register of Career Development Professionals</c:v>
                </c:pt>
                <c:pt idx="2">
                  <c:v>RCDP post-nominal and logo</c:v>
                </c:pt>
                <c:pt idx="3">
                  <c:v>Professional qualifications through CDI Academy</c:v>
                </c:pt>
                <c:pt idx="4">
                  <c:v>Discounted training courses (including Expert Insights)</c:v>
                </c:pt>
                <c:pt idx="5">
                  <c:v>Conferences and events (including free CDI/NICEC events)</c:v>
                </c:pt>
                <c:pt idx="6">
                  <c:v>UK Career Development Awards</c:v>
                </c:pt>
                <c:pt idx="7">
                  <c:v>Free webinars</c:v>
                </c:pt>
                <c:pt idx="8">
                  <c:v>CPD resources and recording area</c:v>
                </c:pt>
                <c:pt idx="9">
                  <c:v>Monthly CPD Newsletter email</c:v>
                </c:pt>
                <c:pt idx="10">
                  <c:v>News by Email</c:v>
                </c:pt>
                <c:pt idx="11">
                  <c:v>Career Matters magazine</c:v>
                </c:pt>
                <c:pt idx="12">
                  <c:v>NICEC Journal</c:v>
                </c:pt>
                <c:pt idx="13">
                  <c:v>Careers in Careers job board</c:v>
                </c:pt>
                <c:pt idx="14">
                  <c:v>CDI publications – briefing papers, PR materials, etc.</c:v>
                </c:pt>
                <c:pt idx="15">
                  <c:v>Communities of Interest and Communities of Practice</c:v>
                </c:pt>
                <c:pt idx="16">
                  <c:v>Scotland, Wales and regional meetings</c:v>
                </c:pt>
                <c:pt idx="17">
                  <c:v>CDI Facebook/Twitter/LinkedIn communications</c:v>
                </c:pt>
                <c:pt idx="18">
                  <c:v>Professional standards (including Code of Ethics)</c:v>
                </c:pt>
                <c:pt idx="19">
                  <c:v>Industry best rates on Professional Indemnity and Public Liability Insurance</c:v>
                </c:pt>
                <c:pt idx="20">
                  <c:v>DBS check service</c:v>
                </c:pt>
              </c:strCache>
            </c:strRef>
          </c:cat>
          <c:val>
            <c:numRef>
              <c:f>'[CDIBigListen 2021 2022 vs 2023 comparison v1.1.xlsx]Sheet1'!$D$44:$D$64</c:f>
              <c:numCache>
                <c:formatCode>0.0</c:formatCode>
                <c:ptCount val="21"/>
                <c:pt idx="0">
                  <c:v>2.7625000000000002</c:v>
                </c:pt>
                <c:pt idx="1">
                  <c:v>3.8716000000000004</c:v>
                </c:pt>
                <c:pt idx="2">
                  <c:v>3.1166999999999998</c:v>
                </c:pt>
                <c:pt idx="3">
                  <c:v>3.3472999999999997</c:v>
                </c:pt>
                <c:pt idx="4">
                  <c:v>3.9691000000000001</c:v>
                </c:pt>
                <c:pt idx="5">
                  <c:v>4.0653000000000006</c:v>
                </c:pt>
                <c:pt idx="6">
                  <c:v>2.6718000000000002</c:v>
                </c:pt>
                <c:pt idx="7">
                  <c:v>4.6333000000000002</c:v>
                </c:pt>
                <c:pt idx="8">
                  <c:v>4.4809000000000001</c:v>
                </c:pt>
                <c:pt idx="9">
                  <c:v>4.3566000000000003</c:v>
                </c:pt>
                <c:pt idx="10">
                  <c:v>4.2057000000000002</c:v>
                </c:pt>
                <c:pt idx="11">
                  <c:v>4.2683999999999997</c:v>
                </c:pt>
                <c:pt idx="12">
                  <c:v>3.5607000000000002</c:v>
                </c:pt>
                <c:pt idx="13">
                  <c:v>3.5232000000000001</c:v>
                </c:pt>
                <c:pt idx="14">
                  <c:v>4.3282000000000007</c:v>
                </c:pt>
                <c:pt idx="15">
                  <c:v>3.7221000000000002</c:v>
                </c:pt>
                <c:pt idx="16">
                  <c:v>2.5983999999999998</c:v>
                </c:pt>
                <c:pt idx="17">
                  <c:v>3.1314000000000002</c:v>
                </c:pt>
                <c:pt idx="18">
                  <c:v>4.5019</c:v>
                </c:pt>
                <c:pt idx="19">
                  <c:v>2.8293999999999997</c:v>
                </c:pt>
                <c:pt idx="20">
                  <c:v>2.6585999999999999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2-A5FB-42F2-B0A4-F3706EF1FE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43365679"/>
        <c:axId val="2143359855"/>
        <c:extLst/>
      </c:barChart>
      <c:catAx>
        <c:axId val="2143365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3359855"/>
        <c:crosses val="autoZero"/>
        <c:auto val="1"/>
        <c:lblAlgn val="ctr"/>
        <c:lblOffset val="100"/>
        <c:noMultiLvlLbl val="0"/>
      </c:catAx>
      <c:valAx>
        <c:axId val="2143359855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33656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637992998523049"/>
          <c:y val="2.9232951757955841E-2"/>
          <c:w val="0.20390667682961588"/>
          <c:h val="5.20365485836654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GB" sz="1800" dirty="0"/>
              <a:t>Satisfaction with benefits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'[CDIBigListen 2021 2022 vs 2023 comparison v1.1.xlsx]Sheet1'!$B$69</c:f>
              <c:strCache>
                <c:ptCount val="1"/>
                <c:pt idx="0">
                  <c:v>2021 Q5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'[CDIBigListen 2021 2022 vs 2023 comparison v1.1.xlsx]Sheet1'!$A$70:$A$90</c:f>
              <c:strCache>
                <c:ptCount val="21"/>
                <c:pt idx="0">
                  <c:v>MCDI post-nominal and logo</c:v>
                </c:pt>
                <c:pt idx="1">
                  <c:v>Register of Career Development Professionals</c:v>
                </c:pt>
                <c:pt idx="2">
                  <c:v>RCDP post-nominal and logo</c:v>
                </c:pt>
                <c:pt idx="3">
                  <c:v>Professional qualifications through CDI Academy</c:v>
                </c:pt>
                <c:pt idx="4">
                  <c:v>Discounted training courses (including Expert Insights)</c:v>
                </c:pt>
                <c:pt idx="5">
                  <c:v>Conferences and events (including free CDI/NICEC events)</c:v>
                </c:pt>
                <c:pt idx="6">
                  <c:v>UK Career Development Awards</c:v>
                </c:pt>
                <c:pt idx="7">
                  <c:v>Free webinars</c:v>
                </c:pt>
                <c:pt idx="8">
                  <c:v>CPD resources and recording area</c:v>
                </c:pt>
                <c:pt idx="9">
                  <c:v>Monthly CPD Newsletter email</c:v>
                </c:pt>
                <c:pt idx="10">
                  <c:v>News by Email</c:v>
                </c:pt>
                <c:pt idx="11">
                  <c:v>Career Matters magazine</c:v>
                </c:pt>
                <c:pt idx="12">
                  <c:v>NICEC Journal</c:v>
                </c:pt>
                <c:pt idx="13">
                  <c:v>Careers in Careers job board</c:v>
                </c:pt>
                <c:pt idx="14">
                  <c:v>CDI publications – briefing papers, PR materials, etc.</c:v>
                </c:pt>
                <c:pt idx="15">
                  <c:v>Communities of Interest and Communities of Practice</c:v>
                </c:pt>
                <c:pt idx="16">
                  <c:v>Scotland, Wales and regional meetings</c:v>
                </c:pt>
                <c:pt idx="17">
                  <c:v>CDI Facebook/Twitter/LinkedIn communications</c:v>
                </c:pt>
                <c:pt idx="18">
                  <c:v>Professional standards (including Code of Ethics)</c:v>
                </c:pt>
                <c:pt idx="19">
                  <c:v>Industry best rates on Professional Indemnity and Public Liability Insurance</c:v>
                </c:pt>
                <c:pt idx="20">
                  <c:v>DBS check service</c:v>
                </c:pt>
              </c:strCache>
            </c:strRef>
          </c:cat>
          <c:val>
            <c:numRef>
              <c:f>'[CDIBigListen 2021 2022 vs 2023 comparison v1.1.xlsx]Sheet1'!$B$70:$B$90</c:f>
              <c:numCache>
                <c:formatCode>0.0</c:formatCode>
                <c:ptCount val="21"/>
                <c:pt idx="0">
                  <c:v>3.33</c:v>
                </c:pt>
                <c:pt idx="1">
                  <c:v>3.61</c:v>
                </c:pt>
                <c:pt idx="2">
                  <c:v>3.46</c:v>
                </c:pt>
                <c:pt idx="3">
                  <c:v>3.43</c:v>
                </c:pt>
                <c:pt idx="4">
                  <c:v>3.5</c:v>
                </c:pt>
                <c:pt idx="5">
                  <c:v>3.79</c:v>
                </c:pt>
                <c:pt idx="6">
                  <c:v>3.14</c:v>
                </c:pt>
                <c:pt idx="7">
                  <c:v>4.13</c:v>
                </c:pt>
                <c:pt idx="8">
                  <c:v>3.95</c:v>
                </c:pt>
                <c:pt idx="9">
                  <c:v>3.93</c:v>
                </c:pt>
                <c:pt idx="10">
                  <c:v>3.93</c:v>
                </c:pt>
                <c:pt idx="11">
                  <c:v>4.0999999999999996</c:v>
                </c:pt>
                <c:pt idx="12">
                  <c:v>3.52</c:v>
                </c:pt>
                <c:pt idx="13">
                  <c:v>3.53</c:v>
                </c:pt>
                <c:pt idx="14">
                  <c:v>3.83</c:v>
                </c:pt>
                <c:pt idx="15">
                  <c:v>3.4</c:v>
                </c:pt>
                <c:pt idx="16">
                  <c:v>2.94</c:v>
                </c:pt>
                <c:pt idx="17">
                  <c:v>3.3</c:v>
                </c:pt>
                <c:pt idx="18">
                  <c:v>4.25</c:v>
                </c:pt>
                <c:pt idx="19">
                  <c:v>3.16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DF-4FAD-A63D-575233EE7452}"/>
            </c:ext>
          </c:extLst>
        </c:ser>
        <c:ser>
          <c:idx val="1"/>
          <c:order val="1"/>
          <c:tx>
            <c:strRef>
              <c:f>'[CDIBigListen 2021 2022 vs 2023 comparison v1.1.xlsx]Sheet1'!$C$69</c:f>
              <c:strCache>
                <c:ptCount val="1"/>
                <c:pt idx="0">
                  <c:v>2022 Q7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cat>
            <c:strRef>
              <c:f>'[CDIBigListen 2021 2022 vs 2023 comparison v1.1.xlsx]Sheet1'!$A$70:$A$90</c:f>
              <c:strCache>
                <c:ptCount val="21"/>
                <c:pt idx="0">
                  <c:v>MCDI post-nominal and logo</c:v>
                </c:pt>
                <c:pt idx="1">
                  <c:v>Register of Career Development Professionals</c:v>
                </c:pt>
                <c:pt idx="2">
                  <c:v>RCDP post-nominal and logo</c:v>
                </c:pt>
                <c:pt idx="3">
                  <c:v>Professional qualifications through CDI Academy</c:v>
                </c:pt>
                <c:pt idx="4">
                  <c:v>Discounted training courses (including Expert Insights)</c:v>
                </c:pt>
                <c:pt idx="5">
                  <c:v>Conferences and events (including free CDI/NICEC events)</c:v>
                </c:pt>
                <c:pt idx="6">
                  <c:v>UK Career Development Awards</c:v>
                </c:pt>
                <c:pt idx="7">
                  <c:v>Free webinars</c:v>
                </c:pt>
                <c:pt idx="8">
                  <c:v>CPD resources and recording area</c:v>
                </c:pt>
                <c:pt idx="9">
                  <c:v>Monthly CPD Newsletter email</c:v>
                </c:pt>
                <c:pt idx="10">
                  <c:v>News by Email</c:v>
                </c:pt>
                <c:pt idx="11">
                  <c:v>Career Matters magazine</c:v>
                </c:pt>
                <c:pt idx="12">
                  <c:v>NICEC Journal</c:v>
                </c:pt>
                <c:pt idx="13">
                  <c:v>Careers in Careers job board</c:v>
                </c:pt>
                <c:pt idx="14">
                  <c:v>CDI publications – briefing papers, PR materials, etc.</c:v>
                </c:pt>
                <c:pt idx="15">
                  <c:v>Communities of Interest and Communities of Practice</c:v>
                </c:pt>
                <c:pt idx="16">
                  <c:v>Scotland, Wales and regional meetings</c:v>
                </c:pt>
                <c:pt idx="17">
                  <c:v>CDI Facebook/Twitter/LinkedIn communications</c:v>
                </c:pt>
                <c:pt idx="18">
                  <c:v>Professional standards (including Code of Ethics)</c:v>
                </c:pt>
                <c:pt idx="19">
                  <c:v>Industry best rates on Professional Indemnity and Public Liability Insurance</c:v>
                </c:pt>
                <c:pt idx="20">
                  <c:v>DBS check service</c:v>
                </c:pt>
              </c:strCache>
            </c:strRef>
          </c:cat>
          <c:val>
            <c:numRef>
              <c:f>'[CDIBigListen 2021 2022 vs 2023 comparison v1.1.xlsx]Sheet1'!$C$70:$C$90</c:f>
              <c:numCache>
                <c:formatCode>0.0</c:formatCode>
                <c:ptCount val="21"/>
                <c:pt idx="0">
                  <c:v>3.625</c:v>
                </c:pt>
                <c:pt idx="1">
                  <c:v>3.9014778325123154</c:v>
                </c:pt>
                <c:pt idx="2">
                  <c:v>3.875</c:v>
                </c:pt>
                <c:pt idx="3">
                  <c:v>3.6802721088435373</c:v>
                </c:pt>
                <c:pt idx="4">
                  <c:v>3.7033492822966507</c:v>
                </c:pt>
                <c:pt idx="5">
                  <c:v>3.8823529411764706</c:v>
                </c:pt>
                <c:pt idx="6">
                  <c:v>3.088888888888889</c:v>
                </c:pt>
                <c:pt idx="7">
                  <c:v>4.1321428571428571</c:v>
                </c:pt>
                <c:pt idx="8">
                  <c:v>3.938181818181818</c:v>
                </c:pt>
                <c:pt idx="9">
                  <c:v>4.028169014084507</c:v>
                </c:pt>
                <c:pt idx="10">
                  <c:v>4</c:v>
                </c:pt>
                <c:pt idx="11">
                  <c:v>4.221830985915493</c:v>
                </c:pt>
                <c:pt idx="12">
                  <c:v>3.878640776699029</c:v>
                </c:pt>
                <c:pt idx="13">
                  <c:v>3.5784753363228701</c:v>
                </c:pt>
                <c:pt idx="14">
                  <c:v>3.8069498069498069</c:v>
                </c:pt>
                <c:pt idx="15">
                  <c:v>3.69</c:v>
                </c:pt>
                <c:pt idx="16">
                  <c:v>3.2307692307692308</c:v>
                </c:pt>
                <c:pt idx="17">
                  <c:v>3.4825870646766171</c:v>
                </c:pt>
                <c:pt idx="18">
                  <c:v>4.3357142857142854</c:v>
                </c:pt>
                <c:pt idx="19">
                  <c:v>3.2727272727272729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DF-4FAD-A63D-575233EE7452}"/>
            </c:ext>
          </c:extLst>
        </c:ser>
        <c:ser>
          <c:idx val="2"/>
          <c:order val="2"/>
          <c:tx>
            <c:strRef>
              <c:f>'[CDIBigListen 2021 2022 vs 2023 comparison v1.1.xlsx]Sheet1'!$D$69</c:f>
              <c:strCache>
                <c:ptCount val="1"/>
                <c:pt idx="0">
                  <c:v>2023 Q7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'[CDIBigListen 2021 2022 vs 2023 comparison v1.1.xlsx]Sheet1'!$A$70:$A$90</c:f>
              <c:strCache>
                <c:ptCount val="21"/>
                <c:pt idx="0">
                  <c:v>MCDI post-nominal and logo</c:v>
                </c:pt>
                <c:pt idx="1">
                  <c:v>Register of Career Development Professionals</c:v>
                </c:pt>
                <c:pt idx="2">
                  <c:v>RCDP post-nominal and logo</c:v>
                </c:pt>
                <c:pt idx="3">
                  <c:v>Professional qualifications through CDI Academy</c:v>
                </c:pt>
                <c:pt idx="4">
                  <c:v>Discounted training courses (including Expert Insights)</c:v>
                </c:pt>
                <c:pt idx="5">
                  <c:v>Conferences and events (including free CDI/NICEC events)</c:v>
                </c:pt>
                <c:pt idx="6">
                  <c:v>UK Career Development Awards</c:v>
                </c:pt>
                <c:pt idx="7">
                  <c:v>Free webinars</c:v>
                </c:pt>
                <c:pt idx="8">
                  <c:v>CPD resources and recording area</c:v>
                </c:pt>
                <c:pt idx="9">
                  <c:v>Monthly CPD Newsletter email</c:v>
                </c:pt>
                <c:pt idx="10">
                  <c:v>News by Email</c:v>
                </c:pt>
                <c:pt idx="11">
                  <c:v>Career Matters magazine</c:v>
                </c:pt>
                <c:pt idx="12">
                  <c:v>NICEC Journal</c:v>
                </c:pt>
                <c:pt idx="13">
                  <c:v>Careers in Careers job board</c:v>
                </c:pt>
                <c:pt idx="14">
                  <c:v>CDI publications – briefing papers, PR materials, etc.</c:v>
                </c:pt>
                <c:pt idx="15">
                  <c:v>Communities of Interest and Communities of Practice</c:v>
                </c:pt>
                <c:pt idx="16">
                  <c:v>Scotland, Wales and regional meetings</c:v>
                </c:pt>
                <c:pt idx="17">
                  <c:v>CDI Facebook/Twitter/LinkedIn communications</c:v>
                </c:pt>
                <c:pt idx="18">
                  <c:v>Professional standards (including Code of Ethics)</c:v>
                </c:pt>
                <c:pt idx="19">
                  <c:v>Industry best rates on Professional Indemnity and Public Liability Insurance</c:v>
                </c:pt>
                <c:pt idx="20">
                  <c:v>DBS check service</c:v>
                </c:pt>
              </c:strCache>
            </c:strRef>
          </c:cat>
          <c:val>
            <c:numRef>
              <c:f>'[CDIBigListen 2021 2022 vs 2023 comparison v1.1.xlsx]Sheet1'!$D$70:$D$90</c:f>
              <c:numCache>
                <c:formatCode>0.0</c:formatCode>
                <c:ptCount val="21"/>
                <c:pt idx="0">
                  <c:v>3.980430528375734</c:v>
                </c:pt>
                <c:pt idx="1">
                  <c:v>3.9195233191113728</c:v>
                </c:pt>
                <c:pt idx="2">
                  <c:v>4.0357402031930336</c:v>
                </c:pt>
                <c:pt idx="3">
                  <c:v>4.0002091612633341</c:v>
                </c:pt>
                <c:pt idx="4">
                  <c:v>3.9024255024255026</c:v>
                </c:pt>
                <c:pt idx="5">
                  <c:v>4.0345915919707105</c:v>
                </c:pt>
                <c:pt idx="6">
                  <c:v>3.4117016716673811</c:v>
                </c:pt>
                <c:pt idx="7">
                  <c:v>4.2675770831110631</c:v>
                </c:pt>
                <c:pt idx="8">
                  <c:v>4.1701180138053884</c:v>
                </c:pt>
                <c:pt idx="9">
                  <c:v>4.1801811179348398</c:v>
                </c:pt>
                <c:pt idx="10">
                  <c:v>4.0580240460010462</c:v>
                </c:pt>
                <c:pt idx="11">
                  <c:v>4.2735346358792174</c:v>
                </c:pt>
                <c:pt idx="12">
                  <c:v>3.9518072289156625</c:v>
                </c:pt>
                <c:pt idx="13">
                  <c:v>3.7566137566137563</c:v>
                </c:pt>
                <c:pt idx="14">
                  <c:v>4.2395640326975483</c:v>
                </c:pt>
                <c:pt idx="15">
                  <c:v>3.8155477031802119</c:v>
                </c:pt>
                <c:pt idx="16">
                  <c:v>3.4296126613910873</c:v>
                </c:pt>
                <c:pt idx="17">
                  <c:v>3.6152035447244533</c:v>
                </c:pt>
                <c:pt idx="18">
                  <c:v>4.4222361024359769</c:v>
                </c:pt>
                <c:pt idx="19">
                  <c:v>3.7601821401467244</c:v>
                </c:pt>
                <c:pt idx="20">
                  <c:v>3.4321140731556108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1DF-4FAD-A63D-575233EE74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530911"/>
        <c:axId val="67532159"/>
      </c:barChart>
      <c:catAx>
        <c:axId val="675309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532159"/>
        <c:crosses val="autoZero"/>
        <c:auto val="1"/>
        <c:lblAlgn val="ctr"/>
        <c:lblOffset val="100"/>
        <c:noMultiLvlLbl val="0"/>
      </c:catAx>
      <c:valAx>
        <c:axId val="675321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5309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Change in importance and satisfaction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819727275469876"/>
          <c:y val="6.9544364508393283E-2"/>
          <c:w val="0.8407299303104353"/>
          <c:h val="0.49240091391453755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'[CDIBigListen 2021 2022 vs 2023 comparison v1.1.xlsx]Sheet1'!$AB$43</c:f>
              <c:strCache>
                <c:ptCount val="1"/>
                <c:pt idx="0">
                  <c:v>Importance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'[CDIBigListen 2021 2022 vs 2023 comparison v1.1.xlsx]Sheet1'!$AA$44:$AA$63</c:f>
              <c:strCache>
                <c:ptCount val="20"/>
                <c:pt idx="0">
                  <c:v>MCDI post-nominal and logo</c:v>
                </c:pt>
                <c:pt idx="1">
                  <c:v>Register of CD Professionals</c:v>
                </c:pt>
                <c:pt idx="2">
                  <c:v>RCDP post-nominal and logo</c:v>
                </c:pt>
                <c:pt idx="3">
                  <c:v>Professional qualifications through CDI Academy</c:v>
                </c:pt>
                <c:pt idx="4">
                  <c:v>Discounted training courses (including Expert Insights)</c:v>
                </c:pt>
                <c:pt idx="5">
                  <c:v>Conferences and events (including free CDI/NICEC events)</c:v>
                </c:pt>
                <c:pt idx="6">
                  <c:v>UK Career Development Awards</c:v>
                </c:pt>
                <c:pt idx="7">
                  <c:v>Free webinars</c:v>
                </c:pt>
                <c:pt idx="8">
                  <c:v>CPD resources and recording area</c:v>
                </c:pt>
                <c:pt idx="9">
                  <c:v>Monthly CPD Newsletter email</c:v>
                </c:pt>
                <c:pt idx="10">
                  <c:v>News by Email</c:v>
                </c:pt>
                <c:pt idx="11">
                  <c:v>Career Matters magazine</c:v>
                </c:pt>
                <c:pt idx="12">
                  <c:v>NICEC Journal</c:v>
                </c:pt>
                <c:pt idx="13">
                  <c:v>Careers in Careers job board</c:v>
                </c:pt>
                <c:pt idx="14">
                  <c:v>CDI publications – briefing papers, PR materials, etc.</c:v>
                </c:pt>
                <c:pt idx="15">
                  <c:v>Communities of Interest and Communities of Practice</c:v>
                </c:pt>
                <c:pt idx="16">
                  <c:v>Scotland, Wales and regional meetings</c:v>
                </c:pt>
                <c:pt idx="17">
                  <c:v>CDI Facebook/Twitter/LinkedIn communications</c:v>
                </c:pt>
                <c:pt idx="18">
                  <c:v>Professional standards (including Code of Ethics)</c:v>
                </c:pt>
                <c:pt idx="19">
                  <c:v>Professional Indemnity and Public Liability Insurance</c:v>
                </c:pt>
              </c:strCache>
            </c:strRef>
          </c:cat>
          <c:val>
            <c:numRef>
              <c:f>'[CDIBigListen 2021 2022 vs 2023 comparison v1.1.xlsx]Sheet1'!$AB$44:$AB$63</c:f>
              <c:numCache>
                <c:formatCode>0.00</c:formatCode>
                <c:ptCount val="20"/>
                <c:pt idx="0">
                  <c:v>4.2499999999999982E-2</c:v>
                </c:pt>
                <c:pt idx="1">
                  <c:v>8.1600000000000339E-2</c:v>
                </c:pt>
                <c:pt idx="2">
                  <c:v>8.6699999999999999E-2</c:v>
                </c:pt>
                <c:pt idx="3">
                  <c:v>0.14729999999999954</c:v>
                </c:pt>
                <c:pt idx="4">
                  <c:v>7.9099999999999948E-2</c:v>
                </c:pt>
                <c:pt idx="5">
                  <c:v>5.3000000000009706E-3</c:v>
                </c:pt>
                <c:pt idx="6">
                  <c:v>9.1800000000000104E-2</c:v>
                </c:pt>
                <c:pt idx="7">
                  <c:v>6.3299999999999912E-2</c:v>
                </c:pt>
                <c:pt idx="8">
                  <c:v>6.0900000000000176E-2</c:v>
                </c:pt>
                <c:pt idx="9">
                  <c:v>0.16659999999999986</c:v>
                </c:pt>
                <c:pt idx="10">
                  <c:v>1.5699999999999825E-2</c:v>
                </c:pt>
                <c:pt idx="11">
                  <c:v>-1.1600000000000499E-2</c:v>
                </c:pt>
                <c:pt idx="12">
                  <c:v>2.0700000000000163E-2</c:v>
                </c:pt>
                <c:pt idx="13">
                  <c:v>6.3200000000000145E-2</c:v>
                </c:pt>
                <c:pt idx="14">
                  <c:v>0.30820000000000114</c:v>
                </c:pt>
                <c:pt idx="15">
                  <c:v>0.10210000000000008</c:v>
                </c:pt>
                <c:pt idx="16">
                  <c:v>9.8399999999999821E-2</c:v>
                </c:pt>
                <c:pt idx="17">
                  <c:v>7.140000000000013E-2</c:v>
                </c:pt>
                <c:pt idx="18">
                  <c:v>-1.8099999999999561E-2</c:v>
                </c:pt>
                <c:pt idx="19">
                  <c:v>2.9399999999999871E-2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42-4409-8829-D06B07E97FB5}"/>
            </c:ext>
          </c:extLst>
        </c:ser>
        <c:ser>
          <c:idx val="0"/>
          <c:order val="1"/>
          <c:tx>
            <c:strRef>
              <c:f>'[CDIBigListen 2021 2022 vs 2023 comparison v1.1.xlsx]Sheet1'!$AC$43</c:f>
              <c:strCache>
                <c:ptCount val="1"/>
                <c:pt idx="0">
                  <c:v>Satisfaction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'[CDIBigListen 2021 2022 vs 2023 comparison v1.1.xlsx]Sheet1'!$AA$44:$AA$63</c:f>
              <c:strCache>
                <c:ptCount val="20"/>
                <c:pt idx="0">
                  <c:v>MCDI post-nominal and logo</c:v>
                </c:pt>
                <c:pt idx="1">
                  <c:v>Register of CD Professionals</c:v>
                </c:pt>
                <c:pt idx="2">
                  <c:v>RCDP post-nominal and logo</c:v>
                </c:pt>
                <c:pt idx="3">
                  <c:v>Professional qualifications through CDI Academy</c:v>
                </c:pt>
                <c:pt idx="4">
                  <c:v>Discounted training courses (including Expert Insights)</c:v>
                </c:pt>
                <c:pt idx="5">
                  <c:v>Conferences and events (including free CDI/NICEC events)</c:v>
                </c:pt>
                <c:pt idx="6">
                  <c:v>UK Career Development Awards</c:v>
                </c:pt>
                <c:pt idx="7">
                  <c:v>Free webinars</c:v>
                </c:pt>
                <c:pt idx="8">
                  <c:v>CPD resources and recording area</c:v>
                </c:pt>
                <c:pt idx="9">
                  <c:v>Monthly CPD Newsletter email</c:v>
                </c:pt>
                <c:pt idx="10">
                  <c:v>News by Email</c:v>
                </c:pt>
                <c:pt idx="11">
                  <c:v>Career Matters magazine</c:v>
                </c:pt>
                <c:pt idx="12">
                  <c:v>NICEC Journal</c:v>
                </c:pt>
                <c:pt idx="13">
                  <c:v>Careers in Careers job board</c:v>
                </c:pt>
                <c:pt idx="14">
                  <c:v>CDI publications – briefing papers, PR materials, etc.</c:v>
                </c:pt>
                <c:pt idx="15">
                  <c:v>Communities of Interest and Communities of Practice</c:v>
                </c:pt>
                <c:pt idx="16">
                  <c:v>Scotland, Wales and regional meetings</c:v>
                </c:pt>
                <c:pt idx="17">
                  <c:v>CDI Facebook/Twitter/LinkedIn communications</c:v>
                </c:pt>
                <c:pt idx="18">
                  <c:v>Professional standards (including Code of Ethics)</c:v>
                </c:pt>
                <c:pt idx="19">
                  <c:v>Professional Indemnity and Public Liability Insurance</c:v>
                </c:pt>
              </c:strCache>
            </c:strRef>
          </c:cat>
          <c:val>
            <c:numRef>
              <c:f>'[CDIBigListen 2021 2022 vs 2023 comparison v1.1.xlsx]Sheet1'!$AC$44:$AC$63</c:f>
              <c:numCache>
                <c:formatCode>0.00</c:formatCode>
                <c:ptCount val="20"/>
                <c:pt idx="0">
                  <c:v>0.35543052837573397</c:v>
                </c:pt>
                <c:pt idx="1">
                  <c:v>1.8045486599057359E-2</c:v>
                </c:pt>
                <c:pt idx="2">
                  <c:v>0.16074020319303362</c:v>
                </c:pt>
                <c:pt idx="3">
                  <c:v>0.31993705241979686</c:v>
                </c:pt>
                <c:pt idx="4">
                  <c:v>0.19907622012885184</c:v>
                </c:pt>
                <c:pt idx="5">
                  <c:v>0.15223865079423993</c:v>
                </c:pt>
                <c:pt idx="6">
                  <c:v>0.32281278277849212</c:v>
                </c:pt>
                <c:pt idx="7">
                  <c:v>0.13543422596820598</c:v>
                </c:pt>
                <c:pt idx="8">
                  <c:v>0.23193619562357037</c:v>
                </c:pt>
                <c:pt idx="9">
                  <c:v>0.15201210385033281</c:v>
                </c:pt>
                <c:pt idx="10">
                  <c:v>5.8024046001046159E-2</c:v>
                </c:pt>
                <c:pt idx="11">
                  <c:v>5.1703649963724452E-2</c:v>
                </c:pt>
                <c:pt idx="12">
                  <c:v>7.3166452216633537E-2</c:v>
                </c:pt>
                <c:pt idx="13">
                  <c:v>0.17813842029088622</c:v>
                </c:pt>
                <c:pt idx="14">
                  <c:v>0.43261422574774144</c:v>
                </c:pt>
                <c:pt idx="15">
                  <c:v>0.12554770318021191</c:v>
                </c:pt>
                <c:pt idx="16">
                  <c:v>0.1988434306218565</c:v>
                </c:pt>
                <c:pt idx="17">
                  <c:v>0.13261648004783622</c:v>
                </c:pt>
                <c:pt idx="18">
                  <c:v>8.6521816721691458E-2</c:v>
                </c:pt>
                <c:pt idx="19">
                  <c:v>0.48745486741945143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42-4409-8829-D06B07E97F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595503"/>
        <c:axId val="72598415"/>
      </c:barChart>
      <c:catAx>
        <c:axId val="7259550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598415"/>
        <c:crosses val="autoZero"/>
        <c:auto val="1"/>
        <c:lblAlgn val="ctr"/>
        <c:lblOffset val="100"/>
        <c:noMultiLvlLbl val="0"/>
      </c:catAx>
      <c:valAx>
        <c:axId val="725984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5955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0270280870063657"/>
          <c:y val="8.2851697564308047E-2"/>
          <c:w val="0.2405712432497662"/>
          <c:h val="3.8226567244843628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My CDI membership...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5531471364071954"/>
          <c:y val="0.10964872223499018"/>
          <c:w val="0.61412975824696936"/>
          <c:h val="0.7826410811725328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'[CDIBigListen 2021 2022 vs 2023 comparison v1.1.xlsx]Sheet1'!$B$130</c:f>
              <c:strCache>
                <c:ptCount val="1"/>
                <c:pt idx="0">
                  <c:v>2021 Q8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'[CDIBigListen 2021 2022 vs 2023 comparison v1.1.xlsx]Sheet1'!$A$131:$A$137</c:f>
              <c:strCache>
                <c:ptCount val="7"/>
                <c:pt idx="0">
                  <c:v>..helps me develop in my career</c:v>
                </c:pt>
                <c:pt idx="1">
                  <c:v>..makes me feel part of the career development community</c:v>
                </c:pt>
                <c:pt idx="2">
                  <c:v>..enables me to do my job better</c:v>
                </c:pt>
                <c:pt idx="3">
                  <c:v>..makes me feel valued as a professional</c:v>
                </c:pt>
                <c:pt idx="4">
                  <c:v>..makes me feel supported</c:v>
                </c:pt>
                <c:pt idx="5">
                  <c:v>..keeps me up to date on key developments in the sector</c:v>
                </c:pt>
                <c:pt idx="6">
                  <c:v>..is good value for money</c:v>
                </c:pt>
              </c:strCache>
            </c:strRef>
          </c:cat>
          <c:val>
            <c:numRef>
              <c:f>'[CDIBigListen 2021 2022 vs 2023 comparison v1.1.xlsx]Sheet1'!$B$131:$B$137</c:f>
              <c:numCache>
                <c:formatCode>0.0</c:formatCode>
                <c:ptCount val="7"/>
                <c:pt idx="0">
                  <c:v>3.72</c:v>
                </c:pt>
                <c:pt idx="1">
                  <c:v>3.94</c:v>
                </c:pt>
                <c:pt idx="2">
                  <c:v>3.74</c:v>
                </c:pt>
                <c:pt idx="3">
                  <c:v>3.84</c:v>
                </c:pt>
                <c:pt idx="4">
                  <c:v>3.61</c:v>
                </c:pt>
                <c:pt idx="5">
                  <c:v>4.22</c:v>
                </c:pt>
                <c:pt idx="6">
                  <c:v>3.74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D7-4C68-B5BA-84CD0F95F69B}"/>
            </c:ext>
          </c:extLst>
        </c:ser>
        <c:ser>
          <c:idx val="1"/>
          <c:order val="1"/>
          <c:tx>
            <c:strRef>
              <c:f>'[CDIBigListen 2021 2022 vs 2023 comparison v1.1.xlsx]Sheet1'!$C$130</c:f>
              <c:strCache>
                <c:ptCount val="1"/>
                <c:pt idx="0">
                  <c:v>2022 Q10</c:v>
                </c:pt>
              </c:strCache>
            </c:strRef>
          </c:tx>
          <c:spPr>
            <a:solidFill>
              <a:srgbClr val="FF33CC"/>
            </a:solidFill>
            <a:ln>
              <a:solidFill>
                <a:srgbClr val="CC00CC"/>
              </a:solidFill>
            </a:ln>
            <a:effectLst/>
          </c:spPr>
          <c:invertIfNegative val="0"/>
          <c:cat>
            <c:strRef>
              <c:f>'[CDIBigListen 2021 2022 vs 2023 comparison v1.1.xlsx]Sheet1'!$A$131:$A$137</c:f>
              <c:strCache>
                <c:ptCount val="7"/>
                <c:pt idx="0">
                  <c:v>..helps me develop in my career</c:v>
                </c:pt>
                <c:pt idx="1">
                  <c:v>..makes me feel part of the career development community</c:v>
                </c:pt>
                <c:pt idx="2">
                  <c:v>..enables me to do my job better</c:v>
                </c:pt>
                <c:pt idx="3">
                  <c:v>..makes me feel valued as a professional</c:v>
                </c:pt>
                <c:pt idx="4">
                  <c:v>..makes me feel supported</c:v>
                </c:pt>
                <c:pt idx="5">
                  <c:v>..keeps me up to date on key developments in the sector</c:v>
                </c:pt>
                <c:pt idx="6">
                  <c:v>..is good value for money</c:v>
                </c:pt>
              </c:strCache>
            </c:strRef>
          </c:cat>
          <c:val>
            <c:numRef>
              <c:f>'[CDIBigListen 2021 2022 vs 2023 comparison v1.1.xlsx]Sheet1'!$C$131:$C$137</c:f>
              <c:numCache>
                <c:formatCode>0.0</c:formatCode>
                <c:ptCount val="7"/>
                <c:pt idx="0">
                  <c:v>3.92</c:v>
                </c:pt>
                <c:pt idx="1">
                  <c:v>4.07</c:v>
                </c:pt>
                <c:pt idx="2">
                  <c:v>3.97</c:v>
                </c:pt>
                <c:pt idx="3">
                  <c:v>3.92</c:v>
                </c:pt>
                <c:pt idx="4">
                  <c:v>3.75</c:v>
                </c:pt>
                <c:pt idx="5">
                  <c:v>4.38</c:v>
                </c:pt>
                <c:pt idx="6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D7-4C68-B5BA-84CD0F95F69B}"/>
            </c:ext>
          </c:extLst>
        </c:ser>
        <c:ser>
          <c:idx val="2"/>
          <c:order val="2"/>
          <c:tx>
            <c:strRef>
              <c:f>'[CDIBigListen 2021 2022 vs 2023 comparison v1.1.xlsx]Sheet1'!$D$130</c:f>
              <c:strCache>
                <c:ptCount val="1"/>
                <c:pt idx="0">
                  <c:v>2023 Q10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'[CDIBigListen 2021 2022 vs 2023 comparison v1.1.xlsx]Sheet1'!$A$131:$A$137</c:f>
              <c:strCache>
                <c:ptCount val="7"/>
                <c:pt idx="0">
                  <c:v>..helps me develop in my career</c:v>
                </c:pt>
                <c:pt idx="1">
                  <c:v>..makes me feel part of the career development community</c:v>
                </c:pt>
                <c:pt idx="2">
                  <c:v>..enables me to do my job better</c:v>
                </c:pt>
                <c:pt idx="3">
                  <c:v>..makes me feel valued as a professional</c:v>
                </c:pt>
                <c:pt idx="4">
                  <c:v>..makes me feel supported</c:v>
                </c:pt>
                <c:pt idx="5">
                  <c:v>..keeps me up to date on key developments in the sector</c:v>
                </c:pt>
                <c:pt idx="6">
                  <c:v>..is good value for money</c:v>
                </c:pt>
              </c:strCache>
            </c:strRef>
          </c:cat>
          <c:val>
            <c:numRef>
              <c:f>'[CDIBigListen 2021 2022 vs 2023 comparison v1.1.xlsx]Sheet1'!$D$131:$D$137</c:f>
              <c:numCache>
                <c:formatCode>0.0</c:formatCode>
                <c:ptCount val="7"/>
                <c:pt idx="0">
                  <c:v>3.9615961596159615</c:v>
                </c:pt>
                <c:pt idx="1">
                  <c:v>4.1893189318931894</c:v>
                </c:pt>
                <c:pt idx="2">
                  <c:v>4.0038</c:v>
                </c:pt>
                <c:pt idx="3">
                  <c:v>4.0153999999999996</c:v>
                </c:pt>
                <c:pt idx="4">
                  <c:v>3.833916608339166</c:v>
                </c:pt>
                <c:pt idx="5">
                  <c:v>4.4246575342465757</c:v>
                </c:pt>
                <c:pt idx="6">
                  <c:v>3.8909000000000002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D7-4C68-B5BA-84CD0F95F6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77556959"/>
        <c:axId val="77561535"/>
      </c:barChart>
      <c:catAx>
        <c:axId val="77556959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561535"/>
        <c:crosses val="autoZero"/>
        <c:auto val="1"/>
        <c:lblAlgn val="ctr"/>
        <c:lblOffset val="100"/>
        <c:noMultiLvlLbl val="0"/>
      </c:catAx>
      <c:valAx>
        <c:axId val="77561535"/>
        <c:scaling>
          <c:orientation val="minMax"/>
          <c:max val="5"/>
          <c:min val="2.5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5569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1759BF-E065-4F3E-80FD-165E7A611892}" type="datetimeFigureOut">
              <a:rPr lang="en-GB" smtClean="0"/>
              <a:t>29/08/2023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2DE87-C822-4AF9-A825-A8DB4FB3F0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1687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A2DE87-C822-4AF9-A825-A8DB4FB3F07C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1474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A2DE87-C822-4AF9-A825-A8DB4FB3F07C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1325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8C7F-6A66-40EE-A481-3CDC286B8FF5}" type="datetimeFigureOut">
              <a:rPr lang="en-GB" smtClean="0"/>
              <a:t>29/08/2023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E2E0D-04AF-474E-843E-6BAEB21DB479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 descr="CDI Logo.jpg">
            <a:extLst>
              <a:ext uri="{FF2B5EF4-FFF2-40B4-BE49-F238E27FC236}">
                <a16:creationId xmlns:a16="http://schemas.microsoft.com/office/drawing/2014/main" id="{CE160FFD-BA67-428E-A918-BB35B8F2A91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263816" y="136526"/>
            <a:ext cx="1826364" cy="98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478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8C7F-6A66-40EE-A481-3CDC286B8FF5}" type="datetimeFigureOut">
              <a:rPr lang="en-GB" smtClean="0"/>
              <a:t>29/08/2023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E2E0D-04AF-474E-843E-6BAEB21DB479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 descr="CDI Logo.jpg">
            <a:extLst>
              <a:ext uri="{FF2B5EF4-FFF2-40B4-BE49-F238E27FC236}">
                <a16:creationId xmlns:a16="http://schemas.microsoft.com/office/drawing/2014/main" id="{58343463-5322-46E5-8471-5DAE943BA7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263816" y="136526"/>
            <a:ext cx="1826364" cy="98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327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8C7F-6A66-40EE-A481-3CDC286B8FF5}" type="datetimeFigureOut">
              <a:rPr lang="en-GB" smtClean="0"/>
              <a:t>29/08/2023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E2E0D-04AF-474E-843E-6BAEB21DB479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 descr="CDI Logo.jpg">
            <a:extLst>
              <a:ext uri="{FF2B5EF4-FFF2-40B4-BE49-F238E27FC236}">
                <a16:creationId xmlns:a16="http://schemas.microsoft.com/office/drawing/2014/main" id="{624323B6-78EE-4778-A4F4-E0ECF060EA9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263816" y="136526"/>
            <a:ext cx="1826364" cy="98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3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8C7F-6A66-40EE-A481-3CDC286B8FF5}" type="datetimeFigureOut">
              <a:rPr lang="en-GB" smtClean="0"/>
              <a:t>29/08/2023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E2E0D-04AF-474E-843E-6BAEB21DB479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 descr="CDI Logo.jpg">
            <a:extLst>
              <a:ext uri="{FF2B5EF4-FFF2-40B4-BE49-F238E27FC236}">
                <a16:creationId xmlns:a16="http://schemas.microsoft.com/office/drawing/2014/main" id="{64FD9BF3-E307-4311-A5D8-9B86C470EC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263816" y="136526"/>
            <a:ext cx="1826364" cy="98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486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8C7F-6A66-40EE-A481-3CDC286B8FF5}" type="datetimeFigureOut">
              <a:rPr lang="en-GB" smtClean="0"/>
              <a:t>29/08/2023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E2E0D-04AF-474E-843E-6BAEB21DB479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 descr="CDI Logo.jpg">
            <a:extLst>
              <a:ext uri="{FF2B5EF4-FFF2-40B4-BE49-F238E27FC236}">
                <a16:creationId xmlns:a16="http://schemas.microsoft.com/office/drawing/2014/main" id="{74E99E63-32E4-4475-B1AE-E80549EF91B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263816" y="136526"/>
            <a:ext cx="1826364" cy="98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385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8C7F-6A66-40EE-A481-3CDC286B8FF5}" type="datetimeFigureOut">
              <a:rPr lang="en-GB" smtClean="0"/>
              <a:t>29/08/2023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E2E0D-04AF-474E-843E-6BAEB21DB479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 descr="CDI Logo.jpg">
            <a:extLst>
              <a:ext uri="{FF2B5EF4-FFF2-40B4-BE49-F238E27FC236}">
                <a16:creationId xmlns:a16="http://schemas.microsoft.com/office/drawing/2014/main" id="{D523C522-89FE-4F93-9D92-99BBFC8E6D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263816" y="136526"/>
            <a:ext cx="1826364" cy="98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200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8C7F-6A66-40EE-A481-3CDC286B8FF5}" type="datetimeFigureOut">
              <a:rPr lang="en-GB" smtClean="0"/>
              <a:t>29/08/2023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E2E0D-04AF-474E-843E-6BAEB21DB479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10" name="Picture 9" descr="CDI Logo.jpg">
            <a:extLst>
              <a:ext uri="{FF2B5EF4-FFF2-40B4-BE49-F238E27FC236}">
                <a16:creationId xmlns:a16="http://schemas.microsoft.com/office/drawing/2014/main" id="{65C1D853-B52E-4614-85BF-E52233CC88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263816" y="136526"/>
            <a:ext cx="1826364" cy="98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202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8C7F-6A66-40EE-A481-3CDC286B8FF5}" type="datetimeFigureOut">
              <a:rPr lang="en-GB" smtClean="0"/>
              <a:t>29/08/2023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E2E0D-04AF-474E-843E-6BAEB21DB479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6" name="Picture 5" descr="CDI Logo.jpg">
            <a:extLst>
              <a:ext uri="{FF2B5EF4-FFF2-40B4-BE49-F238E27FC236}">
                <a16:creationId xmlns:a16="http://schemas.microsoft.com/office/drawing/2014/main" id="{3AA19244-7552-43D6-A6C5-33FD2598542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263816" y="136526"/>
            <a:ext cx="1826364" cy="98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475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8C7F-6A66-40EE-A481-3CDC286B8FF5}" type="datetimeFigureOut">
              <a:rPr lang="en-GB" smtClean="0"/>
              <a:t>29/08/2023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E2E0D-04AF-474E-843E-6BAEB21DB479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5" name="Picture 4" descr="CDI Logo.jpg">
            <a:extLst>
              <a:ext uri="{FF2B5EF4-FFF2-40B4-BE49-F238E27FC236}">
                <a16:creationId xmlns:a16="http://schemas.microsoft.com/office/drawing/2014/main" id="{2AA645C8-19A5-4B65-AB7D-9E9D2AFEEE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263816" y="136526"/>
            <a:ext cx="1826364" cy="98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90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8C7F-6A66-40EE-A481-3CDC286B8FF5}" type="datetimeFigureOut">
              <a:rPr lang="en-GB" smtClean="0"/>
              <a:t>29/08/2023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E2E0D-04AF-474E-843E-6BAEB21DB479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 descr="CDI Logo.jpg">
            <a:extLst>
              <a:ext uri="{FF2B5EF4-FFF2-40B4-BE49-F238E27FC236}">
                <a16:creationId xmlns:a16="http://schemas.microsoft.com/office/drawing/2014/main" id="{5A1FC5A6-7C20-4EF1-AD07-18F9E44B3E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263816" y="136526"/>
            <a:ext cx="1826364" cy="98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585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8C7F-6A66-40EE-A481-3CDC286B8FF5}" type="datetimeFigureOut">
              <a:rPr lang="en-GB" smtClean="0"/>
              <a:t>29/08/2023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E2E0D-04AF-474E-843E-6BAEB21DB479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 descr="CDI Logo.jpg">
            <a:extLst>
              <a:ext uri="{FF2B5EF4-FFF2-40B4-BE49-F238E27FC236}">
                <a16:creationId xmlns:a16="http://schemas.microsoft.com/office/drawing/2014/main" id="{835C94AF-2630-45B7-BEB0-22E31F6543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263816" y="136526"/>
            <a:ext cx="1826364" cy="98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490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98C7F-6A66-40EE-A481-3CDC286B8FF5}" type="datetimeFigureOut">
              <a:rPr lang="en-GB" smtClean="0"/>
              <a:t>29/08/2023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E2E0D-04AF-474E-843E-6BAEB21DB4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9986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.uk/url?sa=i&amp;rct=j&amp;q=&amp;esrc=s&amp;source=images&amp;cd=&amp;cad=rja&amp;uact=8&amp;docid=jexmTQ0XUgm1vM&amp;tbnid=Lol4zDH2iK3uHM:&amp;ved=0CAUQjRw&amp;url=http://icould.com/careers-wales/&amp;ei=JjbqU-mhNYHqOM-vgZgE&amp;psig=AFQjCNGDE97HlUvsBRKzlbFnx7xCziyLEQ&amp;ust=1407944598421273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2438400" y="939474"/>
            <a:ext cx="7772400" cy="2387600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000066"/>
                </a:solidFill>
              </a:rPr>
              <a:t>#CDIBigListen</a:t>
            </a:r>
            <a:br>
              <a:rPr lang="en-GB" b="1" dirty="0">
                <a:solidFill>
                  <a:srgbClr val="000066"/>
                </a:solidFill>
              </a:rPr>
            </a:br>
            <a:r>
              <a:rPr lang="en-GB" b="1" dirty="0">
                <a:solidFill>
                  <a:srgbClr val="000066"/>
                </a:solidFill>
              </a:rPr>
              <a:t>To May 2023</a:t>
            </a:r>
          </a:p>
        </p:txBody>
      </p:sp>
      <p:sp>
        <p:nvSpPr>
          <p:cNvPr id="3" name="AutoShape 2" descr="data:image/jpeg;base64,/9j/4AAQSkZJRgABAQAAAQABAAD/2wCEAAkGBxMQEhQUExMWFRUWGBkaGBYXGBgWIBgaGhUbGBcbHBgYHCggGCYlHRgeITItJikrMDEuFx8zODQsNyguLisBCgoKDg0OGhAQGy4lICUsLywsLzAsLywsLCwvLC0sLCwsLCw3LCwsLCwsLCwsLCwsLCwsKywsLCwsLCs2LCwsLP/AABEIAF8A7AMBIgACEQEDEQH/xAAbAAEAAQUBAAAAAAAAAAAAAAAABgECBAUHA//EAEIQAAEDAgQDBQUECAQHAQAAAAEAAgMEEQUGEiExQVETImFxgQcykaHBFFKx0SMzQlNyorLwF2KCkjRDY5PS4fEW/8QAGQEBAAMBAQAAAAAAAAAAAAAAAAECBAMF/8QAKxEAAgIBBAEACQUAAAAAAAAAAAECEQMEEiExURMUIjJBQqHR4SNxgcHw/9oADAMBAAIRAxEAPwDuKIiAIiIAiIgCIiAIiIAiIgCIiAIiIAiIgCIqakBUql1ocyZupaEfpX9+20be84+nL1suU497Uque7YQKdnh3nW8XEWHoFNM45M8IcM7ZWVscI1SSMYOr3Bv4qO1ntDw6I2NQHfwBz/wC41hmXKzED2tnFvEzzOIbbrqdufRZslDhlJ+smkrJB+xDaNnq/cn0PorbUZ3qZvlKv3Olf4p4f9+T/tuWyw3PeHzmzalgPR92f1LmWDCeq/4PC6djP3kjXSfzv970Cl1LkWokA7d1J4tbStP82ofgo4LwyZJc9/wdDbIDzBvwV4UQwvLktBvBJqj/AGoO9pI/6Yc53ZHnsbG1rDipcw7Kpqi21yVREQkIrbrVYnmGnpjpkkAd0G5+A4KspKKtlZSjFW2bdFoaDNdNO9scbiXO4DSQt4EjJS6EZKXRcipdec8wY0ucbAbknkFNlj1RanCcehqnObE4uLRc7ECx8StpdE76ITT6LkWvxLF4qZoMrw2/AHiethxKwKHNlNM9sbHkudw7p/GyjerohzinV8m/RWgqt1YsVRWpdAXIqXQFAVRUXnUTtjaXOcGtaLkk2AA43PJAVlkDQSSABuSdgPVcnzr7TybxUR/in+jAf6los/57fXkww3bTj0MviRyHh8Vpcq5YmxCTTHs1ttchBIbfh5nw9VavJgy55TlsxmBQUM1ZKWxtdLI43cb3/wBTnH6qanCqLBxqqSKqrtcQD3WdNXG3mRfoFmY7j8GDxmkoADNwlmO+k8/4nfJqgGG0E1ZMI2XfI8kkkk/xOcT8yrcnB1B0uZGyxbHazFJGxkl1z3II9mjzF97dT8l0HJ3syZFaSrtI/iGfst/8j57KSZLydDh7Nu9I733kbnwH3QOilFlVy8GzFp/mnyzziga0ANFgOQXoAqoqmooQqoiAIiIDExKp7GKST7jSfOwuoNl+nkdC6pEIqJpH8HGwtexNz9PBTuspxLG5jvdcCD6qLUuVaiAaYaxzW3vbSD9VwyKW5NLgzZYyck64NfHmMmGof2McTowA1zdzrcSLcOSzMWxKeKjgb2hNRK5o1bX33PK3MD1WFimEwUtP9mlkfqcdYcxhdw23AVuDxSVVVG5z3yxw7hzmdmATyA58PkuNzT2vtnC5+6+3wZtRU1M9S6GKYsEUbdRAB1Otz6E3+S12MTVZpY2zyOa97yzs7C7gbW1EHl4dVLcEwX7PJM9z9bpXar2tbiQOJ4XVuLYIaieGUv7sV+5a9yd73v4BXljk42/J1eKTi3fLNBVAUUbYnVpY+9xpjDiG2tptyF9/VMt4vK+qEYndNGWkkuaGWPl8PitniGWZHVDp4Z9DnWuC0O5eJWRgWAPp5ZJZJO0c8AX06eHkfL4KFCakqXFlVjnvSSpI0mDxivrZ5Je82M6WNO4G5A/pv6+C3WaJGUtM+RjWtfazSALgna/BYcmUXxyPfT1Log83Itfne3HfiVhZgia2EU9VUSPkLu0DxGXeFrDZEnGLTXPkVKMJJrnyZGN4jNFS0zBIe3lc0atr9XcvEBWVVbPNVSxx1BijhYNbgA7vW3Jv6/BYWCxS1VVG973Sxwg2e5mjc8gPT5Ld02WHMjqGmW75ybyaeAPhfxPNRHdNWv8AUEpz5XX2X3I2zEqs0rqk1TgA4AN0t3ubcf74LaVeJVMstNCyXs3ui1SFoB3I22Pl/MthU5VL6eGHtLNjdqcLe/8APu8/isuiwLs6qSoc/VqAAFraQBw47qVjnZKxTuufh8SMVWI1sLeye8iSSYNjcQ0HSPePS27fmtzjmISCopYY3kXu6Q7btHAHbnYrMzFgTqp8cjJTG+O9ttXG3iLHZeWGZfkZUGeWXtXadIOkC2/h/e6tsmnS8k7JpuPNWuSRX2XFfajnE1EhpYT+hYbPI/5jgeF/uj5ldhxOmdNE+NshiL2loeACW35i/Nc1/wAHGAW+1P8A9jfz/uy1Ki+ojkkqiQDKuXpMQmEbO60bvfa+kHz5nl/6XQc547HhMDaKiGmUjvPHGNp535ud18L9FNssZcjoIeyj483kbud1I+ih1X7JhK9z5K2Rz3G7nFjdyfVWs4rBOEKiuWclpaZ8z2sYC57zYDqT4/iu/wCRspx0EXJ0rrF77cT0HQBY2T/Z/Fh8jpNZleRYOcANI5gAdVMgLKJMvp9Ps5l2Al0Kxa6ndI2zZHRnq2x+IIN1U1MyrpdcyxnHaunldGKnXa24a34HxV2B43W1MzWCU2vdx0t2A9OfBZvWY7ttcmb1uO7bTs6XqS6hudcxugLYoXWk4uOx0jkPMqLDNdZ+9P8Atb+ST1MYy2sZNXCEtp1u6qtVl0Tdi0zu1PO52Atflt0W1WhO1Zpi7VlLJZVRSSWOiBUO9oOZH0bYoaYA1NQdLP8AKLgFx9Tt6nkpouYe0OmqIsRpqxkD54o22IYC4ggm/AG3vXG3JSuzlmbUbRlRZEqpBqlxSpDzx0Gw9N1sajNhpCYTR1soiAb2rYi4Os0Xde9z4q2jzrJUiVsVDUskbE9ze1ZpDnAd1o6knl4Lnr6qofE50rsVNSQe61jmx6jwFg24CUcJTUUth0k5+pvsP20B5j1BmjbVqJtbc28eKtwvP8E0ropIpadzWF57doZ3Wi5PH/6oYMCkLMKo+zfoLjPMdJsDfZpNrXtqFvEKT+0vLplppJIIdVQdAcWi7nRg3IHXheymiynkavwew9ojH7w0VZMz9l8cN2u8QSeCycUztBFK6GOGapkZ77YGGTQejjwBUQybRB0sTGuxOMsGrRL3Yrtt3T3RsTy4qP4Zh8lP2jaluJRzF5LjTN7r/wDNe25uTve2/mopFfS5KR0qtz1HDHC91NUNfM57WQlgEndtd2m/iB6rzpfaVSujme9ksRg0hzHtAcS4kBoAPG44HqtVDhr5cVgYRK6Gjh7skgd33u4nWRZx35dF6Z9w2iZeN9JUF0x7V0lNGXd5twNRII31nZTSLbslN2bWnz2XuaBh9aNRADnRWAubXJJ4Ba/ONbLHiuHNZI5rHg6mhxDXWceI58VrslsqnVjTE6s+zNZ3xVi2o72DRYeB9Cr/AGssqG1VFNTxPe5jZLFrHOAddum5AIHqlEOUnjt+Uar2nZnmkkeymkeyKls2R7HFuqWTg246aT63Umzvis0roKCleWzS2dJI0kGOMcDtuL/TxWlzNlZ1Ng7YmMfLI6Vj5NDXPLnG+px0gkjf5LKwjD6uGkqq/QXVs4u1um5jbcAAM8BvbwHRCvtbnfxp/g2n/wC1FIzQ6irnNi7pkdHs4N21lzjwNr3PVY+eM19rhsT6Vzg+qe1kdrtcDfvcOHC3qFBq6Wd9Od8VfO5tnNc1wjJOzuDb2spLTYK81uHU/ZvEVJDrc/SdJkcAXd61jYhvNKHpJu0iSy5wipNNM1k9XNE1okELTIW2Fu+b7E26q6oz9HHHG59PUNkkc5rICz9I4N2LtF+G65nh+Hy0zpvtLcRjlLyS6mb3X8STexvuTz5qQ5khg1QxuZiRlpmhrZ4mai6/eN3kEEg7XHiEoLLOm+ia4Lm41Moj+x1UVwTrlj0tFhfjfmpOuf8As0jq+0ndK6c0509i2p/Wc7uItt8N1PyoZpxNuNsFRrN+YxSt0MI7Vw256R94/Re+aMxNpG2FnSkd1v1PQLl80r55C513vefUnoAseoz7fZj2ZtTqNvsx7PJoc91t3OcfMk8/NTyn0YVT6nWdPJwb1NvwF1hUNPFhrO1m70zx3GDl19Op9FF8SxB9RIZJDcn4AdB4D5rMqwrn3n9DJFrArfvP6fk8aidz3Oe83c4kk9eqmOSculzhPILAe40/ifovHKuVTIRLMLNFiGnn0J/JdFYwAWC66fA37cztpdM298y4BVVFVbz0giIgCoVVEBSyWVUQFLKqIgKWQhVRAUshCqiApZCFVEBSyWVUQFNKoVcqEIDzima4XBB5eR6K+wWjxvD337WFzmP/AGtIvq/iYdnfI+ai8uPVnuiogB8bRkf6ZLFcpZdvaOM8yh2joT3hoJJACh2P51Yy7Kez3ff5Dy+9+CjVa2Wb9fVxW6doHfysuF4tNJDvZ87uV/0bPhxKzT1En1wZMmpk1UeDwpKKeskJF3Em7nu2Hqfotv8AbIKAEQ2mnOxkPut8B19PVa+SuqaoaGNIZ+7iaWt9evqVtsIyPI/eY6G9BYn48lxgpfIrfn7HDHGTf6a58v8AojbjLUSXOqSR3qfyAU5y5k0MtJNu7k3k38ypHheCxUzbRtA8eJPmea2NlqxaZRdy5Zsw6RRe6XLLWC2yvCoqrUbAiIgCIiAIiIAiIgCIiAIiIAiIgCIiAIiIAiIgKELCrMMhm/WRtf5j6rOVLKGk+yGr7NEco0n7ofEr2gy3Ss4Qt9RdbhFX0cfCKeih4R4wwNbwAHkLL0srksrnQIiIAiIgCIiA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4513990" y="332656"/>
            <a:ext cx="2809875" cy="11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" name="AutoShape 4" descr="data:image/jpeg;base64,/9j/4AAQSkZJRgABAQAAAQABAAD/2wCEAAkGBhEREBUTExAUExUUFRgaFhgYGB4UFhcWGhgVFh0VHhUjJygeGhslGhcWKy8gLygtLSwtGB42NzArOSgtLSkBCQoKDgwOGg8PGi4kHCQpLDEvNTQ1LykvKjUpNTUsNTEqNSw1LCw1LC4vKi0vLSwvNCwpKikpLCwsLC0sLC80Kf/AABEIAH0AsAMBIgACEQEDEQH/xAAbAAEAAgMBAQAAAAAAAAAAAAAABQYDBAcCAf/EADYQAAICAQEGAwYFAwUBAAAAAAECAAMRBAUGEiExQRMiYQcUMlFxgSNCUpGhM9HwJFNikrFy/8QAGQEBAAMBAQAAAAAAAAAAAAAAAAECBAMF/8QALBEAAgECAwYFBQEAAAAAAAAAAAECAxEhYfAEEjFBUaEiMkKBkRMj0eHxwf/aAAwDAQACEQMRAD8A7fERIIEREAREQBERAEREAREQBERAEREAREQBERAEREAREQBERAEREAREQBERAEREAREQBERAERPNlqrzJA+pxAPUTDXrq2OFsRj6MDM0AREQBERAEREAREQBERAEREAREQBETX2htCuitrbXCIgyWP8AnM+kA2JSt5/appNISlf+otHZD5AfV+n2GZQN9PabfrCaqOKqjOOXKyz/AOiOgP6R95r6HdKnS1DU7RYoG516df6tn1/SP89JdR6mKe0OTtT+TcffLbG0mK0E1p38P8NFH/K08/5+0h9XodKjf6nWWaq3ulP4gz8vGfI/YGZjtDWbUsGm09YqpHSqvy1qv6nb831P2E6nuf7ONPogHYC27HNyOQ9FHb/2S8DjCEqr65v/ABFF2PuHZqAGTZiVJ2a+6wufXhXhx/EvGxt1NZpcGrUDA61F3sqYfLz5ZD6hvsZcYlbm2NGMTzUxKgkcJI5j5H5T1ESp2I3eDa/u1DWYy3IIPmx5D/PSVk62zjCW7SsS1iBwJX5QWxhQcessm8WxPeqeDj4CGDKcZ5jPUfeRGp2HqOJLdRcLVpyQtdeHJIxkAdTM9RSby1fmjLVU3LLD980ba71Iunewo7Cp/DHMZsbIXI+pnjV75rW7r7vYy1squwIwGbHLHUyA2Vs653qpAc0V2eIS9fhnIyRk5PF1lr2FsoUBw7q72WMzH6npj0kQdSeWtfBEJVJ5a18ELZtrU3atgi2JVTyYKV5sMnzE9iAOXbMk9HvWHuSp6HrNmeE8SuOXzweU1rN0XbT2V+MOO27xGbHlYZzwEfLp+0bG3Ram/wAVzVyQqBWnAMnv9YSqJ/wRVVNd+B4o1Wp11lhqvNFNbFVKgFnI6sSe3pNzQbU8J7KLHe00p4j2tgdefBj54mrot29Xp8rTqkFZYthqwx5+shNdXfZZcKRbjUsA/HSV4R0Pnz0x6Su9KKTad9cCu9KCTad9cOxYDvmMV8OndmsrNnCCoKoCRkk/PBjQb5rY1QbT2It2eBiQQcdeQ54nk7qP+KVsAL0rUnI+RQAD9cxbuo2U4bAoroNacvhZhgvL/d1Yv97Vtf0+Vb8oSCaLFRuPhfIIPBnPLr2/mbi7zqU07eE2dQ2FXIyo6lj6dP3nw7vqdD7sHA8mOMcxnqTNbZ+wLVtrtuurdaUKoFXhAz364zJX1FxJX1U7PLp7k/qtUlSNY7BUQEsT0AHMmcB3632s2jdwrxChWxWndj04yO7HsO2Z2LfTdqzX0ClNR4K8WX8vFxgdBnPQHn68pX91PZRVpNQLbLheU+FeHh4W/URnmflNKsiK8alR7q4Fa2XsWnZGmGs1aB9S/wDQpP5T8z6jue3Qc5VKk1e1tZgkvZYeZ/KiD0/Ko+U6hvT7L7ddqWufW4HRF4OSKOijn/PeTm5e5FWzkYBvEsc+ZyMHHZQOwlrnH6EpSUbWiu5tbq7q06CkV1jLHm7/AJmb5n+3aTcTBrUcr5LAhHdl4h9xkTm2b0lFWRnic1v9oGrViA1LAEgMEOD6jn0liu3lto0Itu4fGf8ApqBgc+mR6DmZwjtEJXyM8dphK9uRaInNtNv3rrHVFFZZjgDgP950XTcXAvHjiwOLHIZ78panVjU8pelWjV8pkiInU7FO9om1bFGn0lTmttZbwM45MtYxxYPYniA/eY9bups7Z1XvIVa7U5V2OXt/EPIeQHLk/ISe3i3W0+uVVuVs1nKMrFGUnrgj6D9hI1vZ1pTUa2fUOC6uC1rFlZQQCp7dTLXOEoScm7J9Miv7M9oWp954LHrtrFNljkUWadkCAkcnPMEjHTvPtW+20qaK9XqKqn09lRfyKUZWJxWmSxznl26SfT2daXFoZ73N1YrZntLtwAhuEMeY5iTGu2BRdpvdrEzVwhcdCAuMEHsRgRdEKFS2LKLR7RdSlb32shVEz4I09tRLMQqoLmOD5iM8ugM+17+6sUXXu9X4dWfD92tr/EYhUXxGOGwx5jviWdNxNN4NlLtdalnDkWWs5Ur0Kk/CZ8G4en8Pw2s1Fi+Ij4e0v5kzgc+3Pp3jAjcqdSB1e8u2NPU72aeu0Guso6VthXcjiDIGLMFGc9OeOcktz9v36qywPqabBWvmRaLKLFLdCeM9ORk5trd9NUEDW3V8GceFYa85x1x16T5sLdqnScfh8TNYQXd2Lu2OQyx58oui6hJS44HLdk6x7dnnQVMQzWaiy9h+ShCTj6swA+mZm2Trl1Oj02lZwum01Yu1bn4fiJSn1+ZE6JsncvS6YXCtW/HzxknJw2cgHsOZmLS7g6OvSPpAjeFYct5vOSCCDxdeWBJujkqMu2v2VXQb+6oanT1Cyq1LXCke7W0EV4yXVmODgekjtJvi9Nl19ahrdde/CSrWKmnq8gbgXzN3wPrLrpfZ5pkcP4l7sqMi8dpfhV14Tw5+E4nu72f6Nq6ax4iHTqVrZLClgUnJBYdRmRdE7lTrrVyvajfTXpTWwKOLbGBt91tC1qoHI054iSTyPTAlm3M2tbqaWsfUVXDiwprranhI+JWViTnMx37jVOF/1OrHCoUYvYZAycn5nn1kpsvZdGio8OvCVrkkse55lix6n1htHSMZJ3bwJCUPfjezOdPS3LpYw7/8Af8A0/aed6N+eMGnTE4PJrB1Pov9/wBpCaXZNdIFuqOO60j43+o/Ks8+tW3vDD3Zkr19/wAFPhzZm3d2QgX3rUeWlPhB6u3YAd5oba2vZq7uIjl8NaDngdh6n5z3q9bfrrQqpyHJK1+FB/neXjdfc1dPiyzDWfwvoP7zjCDqeCHl5vqcIU3VW5Dy83110PG5u6vgL4tg/EYch+kfL6y1RE9KEFBWR6sIKEd2IiIli4iIgCIiAIiIAiIgCIiAJra/SF18rFHHNWHY/I9iD8psxDVyGrlK2jvBrqTws1KerVsM/cZU/vK3r9e1xzfrS4/RWpI+wPCs6wyg8iMzENFX/tp/1EzToOXqw1mZZ7PKXqw9/wAnLdG9nTS6Vg3+4w43+x+FZLbO3Avtbj1FnDnmefE5+pnQQoHQYn2RHZo+rHshHZI+p37I0dl7Gp068NaAfM9z9TN6ImlJLBGpJJWQiIkkiIiAIiIAiIgCIiAIiIAiIgCIiAIiIAiIgCIiAIiIAiIgCIiAIiIAiIgCIiAIiIAiIgCIiAIiIAiIgCIiAf/Z"/>
          <p:cNvSpPr>
            <a:spLocks noChangeAspect="1" noChangeArrowheads="1"/>
          </p:cNvSpPr>
          <p:nvPr/>
        </p:nvSpPr>
        <p:spPr bwMode="auto">
          <a:xfrm>
            <a:off x="14922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A4F38E1-3408-43B0-A265-9DC83DF0160F}"/>
              </a:ext>
            </a:extLst>
          </p:cNvPr>
          <p:cNvCxnSpPr>
            <a:cxnSpLocks/>
          </p:cNvCxnSpPr>
          <p:nvPr/>
        </p:nvCxnSpPr>
        <p:spPr>
          <a:xfrm>
            <a:off x="2836001" y="3336191"/>
            <a:ext cx="6612799" cy="0"/>
          </a:xfrm>
          <a:prstGeom prst="line">
            <a:avLst/>
          </a:prstGeom>
          <a:ln w="38100">
            <a:solidFill>
              <a:srgbClr val="D600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8FFDD151-A267-4C5A-BF9E-A3A4981F5C77}"/>
              </a:ext>
            </a:extLst>
          </p:cNvPr>
          <p:cNvSpPr txBox="1">
            <a:spLocks/>
          </p:cNvSpPr>
          <p:nvPr/>
        </p:nvSpPr>
        <p:spPr>
          <a:xfrm>
            <a:off x="2209800" y="5231621"/>
            <a:ext cx="7772400" cy="11545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100" b="1" dirty="0">
                <a:solidFill>
                  <a:srgbClr val="00A2A3"/>
                </a:solidFill>
              </a:rPr>
              <a:t>David Morgan</a:t>
            </a:r>
            <a:br>
              <a:rPr lang="en-GB" sz="36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2400" b="1" dirty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Chief Executive, Career Development Institute</a:t>
            </a:r>
          </a:p>
        </p:txBody>
      </p:sp>
    </p:spTree>
    <p:extLst>
      <p:ext uri="{BB962C8B-B14F-4D97-AF65-F5344CB8AC3E}">
        <p14:creationId xmlns:p14="http://schemas.microsoft.com/office/powerpoint/2010/main" val="3875761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9663"/>
            <a:ext cx="10515600" cy="11066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>
                <a:solidFill>
                  <a:srgbClr val="00A2A3"/>
                </a:solidFill>
              </a:rPr>
              <a:t>Profile of respondents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4D1F40D-B02F-09B1-B621-CB061D19116C}"/>
              </a:ext>
            </a:extLst>
          </p:cNvPr>
          <p:cNvCxnSpPr>
            <a:cxnSpLocks/>
          </p:cNvCxnSpPr>
          <p:nvPr/>
        </p:nvCxnSpPr>
        <p:spPr>
          <a:xfrm>
            <a:off x="975360" y="1105989"/>
            <a:ext cx="8447314" cy="0"/>
          </a:xfrm>
          <a:prstGeom prst="line">
            <a:avLst/>
          </a:prstGeom>
          <a:ln w="38100">
            <a:solidFill>
              <a:srgbClr val="D600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B9FA42D-C90B-441B-9EB6-BE88AC8120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2156323"/>
              </p:ext>
            </p:extLst>
          </p:nvPr>
        </p:nvGraphicFramePr>
        <p:xfrm>
          <a:off x="0" y="1439545"/>
          <a:ext cx="6372225" cy="5418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88ECAE2-73DA-32FA-1BAA-DF63166B37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6255360"/>
              </p:ext>
            </p:extLst>
          </p:nvPr>
        </p:nvGraphicFramePr>
        <p:xfrm>
          <a:off x="6901873" y="1105990"/>
          <a:ext cx="4451927" cy="2047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39AF474-8A39-4B34-13A3-EC436A372A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3811854"/>
              </p:ext>
            </p:extLst>
          </p:nvPr>
        </p:nvGraphicFramePr>
        <p:xfrm>
          <a:off x="6901873" y="4959926"/>
          <a:ext cx="4425084" cy="1898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14D602D-7F42-E039-270C-8ECA4AE75B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4302750"/>
              </p:ext>
            </p:extLst>
          </p:nvPr>
        </p:nvGraphicFramePr>
        <p:xfrm>
          <a:off x="6855693" y="3190503"/>
          <a:ext cx="4425084" cy="1732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D3D76A76-7FA5-56FC-BB3C-7EC6EE3367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9650" y="1105989"/>
            <a:ext cx="4289367" cy="286232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1400" dirty="0"/>
              <a:t>Responses: 2021 = 550. 202 = 338. 2023 = 291</a:t>
            </a:r>
          </a:p>
        </p:txBody>
      </p:sp>
    </p:spTree>
    <p:extLst>
      <p:ext uri="{BB962C8B-B14F-4D97-AF65-F5344CB8AC3E}">
        <p14:creationId xmlns:p14="http://schemas.microsoft.com/office/powerpoint/2010/main" val="2327468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9">
            <a:extLst>
              <a:ext uri="{FF2B5EF4-FFF2-40B4-BE49-F238E27FC236}">
                <a16:creationId xmlns:a16="http://schemas.microsoft.com/office/drawing/2014/main" id="{95380C14-5EC1-460F-B832-10AAA58EE8ED}"/>
              </a:ext>
            </a:extLst>
          </p:cNvPr>
          <p:cNvSpPr txBox="1">
            <a:spLocks/>
          </p:cNvSpPr>
          <p:nvPr/>
        </p:nvSpPr>
        <p:spPr>
          <a:xfrm>
            <a:off x="2202024" y="2116182"/>
            <a:ext cx="7996335" cy="12108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 b="1" dirty="0">
                <a:solidFill>
                  <a:srgbClr val="000066"/>
                </a:solidFill>
              </a:rPr>
              <a:t>Thank you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3B767B-D77D-483E-ADCC-55D9F5B3EEEF}"/>
              </a:ext>
            </a:extLst>
          </p:cNvPr>
          <p:cNvCxnSpPr>
            <a:cxnSpLocks/>
          </p:cNvCxnSpPr>
          <p:nvPr/>
        </p:nvCxnSpPr>
        <p:spPr>
          <a:xfrm>
            <a:off x="2836001" y="3336191"/>
            <a:ext cx="6612799" cy="0"/>
          </a:xfrm>
          <a:prstGeom prst="line">
            <a:avLst/>
          </a:prstGeom>
          <a:ln w="38100">
            <a:solidFill>
              <a:srgbClr val="D600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>
            <a:extLst>
              <a:ext uri="{FF2B5EF4-FFF2-40B4-BE49-F238E27FC236}">
                <a16:creationId xmlns:a16="http://schemas.microsoft.com/office/drawing/2014/main" id="{711AD397-1858-516B-2738-31CB8BAE0121}"/>
              </a:ext>
            </a:extLst>
          </p:cNvPr>
          <p:cNvSpPr txBox="1">
            <a:spLocks/>
          </p:cNvSpPr>
          <p:nvPr/>
        </p:nvSpPr>
        <p:spPr>
          <a:xfrm>
            <a:off x="2209800" y="5231621"/>
            <a:ext cx="7772400" cy="11545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GB" sz="36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2400" b="1" dirty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Chief Executive, Career Development Institute</a:t>
            </a:r>
          </a:p>
        </p:txBody>
      </p:sp>
    </p:spTree>
    <p:extLst>
      <p:ext uri="{BB962C8B-B14F-4D97-AF65-F5344CB8AC3E}">
        <p14:creationId xmlns:p14="http://schemas.microsoft.com/office/powerpoint/2010/main" val="3957367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9663"/>
            <a:ext cx="10515600" cy="11066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>
                <a:solidFill>
                  <a:srgbClr val="00A2A3"/>
                </a:solidFill>
              </a:rPr>
              <a:t>Overall satisfaction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E68556D-5387-40D9-B765-23F871899DDC}"/>
              </a:ext>
            </a:extLst>
          </p:cNvPr>
          <p:cNvCxnSpPr>
            <a:cxnSpLocks/>
          </p:cNvCxnSpPr>
          <p:nvPr/>
        </p:nvCxnSpPr>
        <p:spPr>
          <a:xfrm>
            <a:off x="975360" y="1105989"/>
            <a:ext cx="8447314" cy="0"/>
          </a:xfrm>
          <a:prstGeom prst="line">
            <a:avLst/>
          </a:prstGeom>
          <a:ln w="38100">
            <a:solidFill>
              <a:srgbClr val="D600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5B43C23-A221-8D1D-A2F4-3D96A03196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7442144"/>
              </p:ext>
            </p:extLst>
          </p:nvPr>
        </p:nvGraphicFramePr>
        <p:xfrm>
          <a:off x="0" y="1291774"/>
          <a:ext cx="3363229" cy="2943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B94051E-54A3-43BE-8FA1-B4B87FFB41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3170627"/>
              </p:ext>
            </p:extLst>
          </p:nvPr>
        </p:nvGraphicFramePr>
        <p:xfrm>
          <a:off x="3529370" y="1290884"/>
          <a:ext cx="2742122" cy="2959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81C104F-15CC-5F53-E65E-7CDD296043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5935515"/>
              </p:ext>
            </p:extLst>
          </p:nvPr>
        </p:nvGraphicFramePr>
        <p:xfrm>
          <a:off x="9254835" y="1143000"/>
          <a:ext cx="2977535" cy="3254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A14B8A17-A2A1-B59B-47B6-CCA423500D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1964279"/>
              </p:ext>
            </p:extLst>
          </p:nvPr>
        </p:nvGraphicFramePr>
        <p:xfrm>
          <a:off x="6535807" y="1249772"/>
          <a:ext cx="2645137" cy="3027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7" name="Oval 26">
            <a:extLst>
              <a:ext uri="{FF2B5EF4-FFF2-40B4-BE49-F238E27FC236}">
                <a16:creationId xmlns:a16="http://schemas.microsoft.com/office/drawing/2014/main" id="{5CDF7EE9-0943-D520-0DCB-D13B36DAADED}"/>
              </a:ext>
            </a:extLst>
          </p:cNvPr>
          <p:cNvSpPr/>
          <p:nvPr/>
        </p:nvSpPr>
        <p:spPr>
          <a:xfrm>
            <a:off x="2678545" y="2198101"/>
            <a:ext cx="586510" cy="6466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A9AE0C4-F5C6-CB33-0D39-012121C0CAD8}"/>
              </a:ext>
            </a:extLst>
          </p:cNvPr>
          <p:cNvSpPr/>
          <p:nvPr/>
        </p:nvSpPr>
        <p:spPr>
          <a:xfrm>
            <a:off x="8530935" y="1727201"/>
            <a:ext cx="586510" cy="7942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9306FBC-49C7-7D2B-EB97-F43F6664EF4C}"/>
              </a:ext>
            </a:extLst>
          </p:cNvPr>
          <p:cNvSpPr/>
          <p:nvPr/>
        </p:nvSpPr>
        <p:spPr>
          <a:xfrm>
            <a:off x="11550074" y="2486350"/>
            <a:ext cx="586510" cy="5247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E56CED4C-E162-477C-8DCB-62D813A866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5506501"/>
              </p:ext>
            </p:extLst>
          </p:nvPr>
        </p:nvGraphicFramePr>
        <p:xfrm>
          <a:off x="2729639" y="4347645"/>
          <a:ext cx="6880503" cy="2437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90F10BC-5CE6-CB9F-3C51-21559458CE8D}"/>
              </a:ext>
            </a:extLst>
          </p:cNvPr>
          <p:cNvSpPr txBox="1"/>
          <p:nvPr/>
        </p:nvSpPr>
        <p:spPr>
          <a:xfrm>
            <a:off x="96121" y="4421049"/>
            <a:ext cx="2559627" cy="20313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All measures of satisfaction have improved each year. The increase in those ‘highly likely’ to renew membership is really positive.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97BD8D-6D7D-EF0C-BDB5-5F264C96F0FC}"/>
              </a:ext>
            </a:extLst>
          </p:cNvPr>
          <p:cNvSpPr txBox="1"/>
          <p:nvPr/>
        </p:nvSpPr>
        <p:spPr>
          <a:xfrm>
            <a:off x="9536252" y="4397626"/>
            <a:ext cx="2559627" cy="23083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We have introduced 2 new measures – likelihood to recommend CDI membership and members having a voice in the CDI. We will track progress on these in future surveys.</a:t>
            </a:r>
          </a:p>
        </p:txBody>
      </p:sp>
    </p:spTree>
    <p:extLst>
      <p:ext uri="{BB962C8B-B14F-4D97-AF65-F5344CB8AC3E}">
        <p14:creationId xmlns:p14="http://schemas.microsoft.com/office/powerpoint/2010/main" val="2718450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C0D5C70-F527-3E80-DC2B-DA8FC46E45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1214803"/>
              </p:ext>
            </p:extLst>
          </p:nvPr>
        </p:nvGraphicFramePr>
        <p:xfrm>
          <a:off x="0" y="1557495"/>
          <a:ext cx="12191999" cy="5300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9663"/>
            <a:ext cx="10515600" cy="11066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>
                <a:solidFill>
                  <a:srgbClr val="00A2A3"/>
                </a:solidFill>
              </a:rPr>
              <a:t>Membership benefits - importance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E68556D-5387-40D9-B765-23F871899DDC}"/>
              </a:ext>
            </a:extLst>
          </p:cNvPr>
          <p:cNvCxnSpPr>
            <a:cxnSpLocks/>
          </p:cNvCxnSpPr>
          <p:nvPr/>
        </p:nvCxnSpPr>
        <p:spPr>
          <a:xfrm>
            <a:off x="975360" y="1105989"/>
            <a:ext cx="8447314" cy="0"/>
          </a:xfrm>
          <a:prstGeom prst="line">
            <a:avLst/>
          </a:prstGeom>
          <a:ln w="38100">
            <a:solidFill>
              <a:srgbClr val="D600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5A5B6D3B-5E02-DA1D-03CF-1C2B330A7CD3}"/>
              </a:ext>
            </a:extLst>
          </p:cNvPr>
          <p:cNvSpPr txBox="1"/>
          <p:nvPr/>
        </p:nvSpPr>
        <p:spPr>
          <a:xfrm>
            <a:off x="4626173" y="2012315"/>
            <a:ext cx="276038" cy="307777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E1DAF3-DA9B-CF09-6DF5-92DC4F3B1274}"/>
              </a:ext>
            </a:extLst>
          </p:cNvPr>
          <p:cNvSpPr txBox="1"/>
          <p:nvPr/>
        </p:nvSpPr>
        <p:spPr>
          <a:xfrm>
            <a:off x="10631368" y="1904835"/>
            <a:ext cx="276038" cy="307777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088FE0-A84F-09B2-EDA0-28AB0DEAAC2E}"/>
              </a:ext>
            </a:extLst>
          </p:cNvPr>
          <p:cNvSpPr txBox="1"/>
          <p:nvPr/>
        </p:nvSpPr>
        <p:spPr>
          <a:xfrm>
            <a:off x="5212133" y="2058724"/>
            <a:ext cx="276038" cy="307777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862412-BE67-DE63-93D1-C33F72E233FA}"/>
              </a:ext>
            </a:extLst>
          </p:cNvPr>
          <p:cNvSpPr txBox="1"/>
          <p:nvPr/>
        </p:nvSpPr>
        <p:spPr>
          <a:xfrm>
            <a:off x="9640938" y="2781630"/>
            <a:ext cx="276038" cy="30777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037689-0EED-9093-748C-CB4693AEB5B5}"/>
              </a:ext>
            </a:extLst>
          </p:cNvPr>
          <p:cNvSpPr txBox="1"/>
          <p:nvPr/>
        </p:nvSpPr>
        <p:spPr>
          <a:xfrm>
            <a:off x="4271894" y="2740296"/>
            <a:ext cx="276038" cy="30777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9568A9-877C-DC80-9BD0-B03D4C73BDC0}"/>
              </a:ext>
            </a:extLst>
          </p:cNvPr>
          <p:cNvSpPr txBox="1"/>
          <p:nvPr/>
        </p:nvSpPr>
        <p:spPr>
          <a:xfrm>
            <a:off x="11840547" y="2740297"/>
            <a:ext cx="276038" cy="30777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99FDC28-EC22-5921-F9D2-7DF39EE14C9B}"/>
              </a:ext>
            </a:extLst>
          </p:cNvPr>
          <p:cNvSpPr txBox="1"/>
          <p:nvPr/>
        </p:nvSpPr>
        <p:spPr>
          <a:xfrm>
            <a:off x="897788" y="1105989"/>
            <a:ext cx="2512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Rated 1 to 5, where 5 = most positive</a:t>
            </a:r>
          </a:p>
        </p:txBody>
      </p:sp>
    </p:spTree>
    <p:extLst>
      <p:ext uri="{BB962C8B-B14F-4D97-AF65-F5344CB8AC3E}">
        <p14:creationId xmlns:p14="http://schemas.microsoft.com/office/powerpoint/2010/main" val="2755165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5A3E6233-F37C-4055-CBA2-E6E48DF21C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067873"/>
              </p:ext>
            </p:extLst>
          </p:nvPr>
        </p:nvGraphicFramePr>
        <p:xfrm>
          <a:off x="0" y="1780222"/>
          <a:ext cx="12191999" cy="5077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9663"/>
            <a:ext cx="10515600" cy="11066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>
                <a:solidFill>
                  <a:srgbClr val="00A2A3"/>
                </a:solidFill>
              </a:rPr>
              <a:t>Membership benefits - satisfaction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E68556D-5387-40D9-B765-23F871899DDC}"/>
              </a:ext>
            </a:extLst>
          </p:cNvPr>
          <p:cNvCxnSpPr>
            <a:cxnSpLocks/>
          </p:cNvCxnSpPr>
          <p:nvPr/>
        </p:nvCxnSpPr>
        <p:spPr>
          <a:xfrm>
            <a:off x="975360" y="1105989"/>
            <a:ext cx="8447314" cy="0"/>
          </a:xfrm>
          <a:prstGeom prst="line">
            <a:avLst/>
          </a:prstGeom>
          <a:ln w="38100">
            <a:solidFill>
              <a:srgbClr val="D600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6938273-4020-4892-4550-9CF859DF5508}"/>
              </a:ext>
            </a:extLst>
          </p:cNvPr>
          <p:cNvSpPr txBox="1"/>
          <p:nvPr/>
        </p:nvSpPr>
        <p:spPr>
          <a:xfrm>
            <a:off x="10591707" y="1945193"/>
            <a:ext cx="276038" cy="307777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AEE39B-B852-B97A-FDD0-335E05BB0571}"/>
              </a:ext>
            </a:extLst>
          </p:cNvPr>
          <p:cNvSpPr txBox="1"/>
          <p:nvPr/>
        </p:nvSpPr>
        <p:spPr>
          <a:xfrm>
            <a:off x="6801620" y="2298301"/>
            <a:ext cx="276038" cy="307777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763157-61D5-670F-2965-FA5DF3D769F2}"/>
              </a:ext>
            </a:extLst>
          </p:cNvPr>
          <p:cNvSpPr txBox="1"/>
          <p:nvPr/>
        </p:nvSpPr>
        <p:spPr>
          <a:xfrm>
            <a:off x="4664758" y="2290392"/>
            <a:ext cx="276038" cy="307777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468B41-3778-4DCB-8935-3788069B9B9A}"/>
              </a:ext>
            </a:extLst>
          </p:cNvPr>
          <p:cNvSpPr txBox="1"/>
          <p:nvPr/>
        </p:nvSpPr>
        <p:spPr>
          <a:xfrm>
            <a:off x="4261137" y="2455126"/>
            <a:ext cx="276038" cy="30777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EEEEFC-909B-CEE5-E8B0-02A1D2A9F520}"/>
              </a:ext>
            </a:extLst>
          </p:cNvPr>
          <p:cNvSpPr txBox="1"/>
          <p:nvPr/>
        </p:nvSpPr>
        <p:spPr>
          <a:xfrm>
            <a:off x="11664224" y="2455125"/>
            <a:ext cx="276038" cy="30777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4C38A5-5919-55C4-1C24-DC90F05636E6}"/>
              </a:ext>
            </a:extLst>
          </p:cNvPr>
          <p:cNvSpPr txBox="1"/>
          <p:nvPr/>
        </p:nvSpPr>
        <p:spPr>
          <a:xfrm>
            <a:off x="9524885" y="2455126"/>
            <a:ext cx="276038" cy="30777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85628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9663"/>
            <a:ext cx="10515600" cy="11066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>
                <a:solidFill>
                  <a:srgbClr val="00A2A3"/>
                </a:solidFill>
              </a:rPr>
              <a:t>Membership benefits – change 2023 vs 2022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4D1F40D-B02F-09B1-B621-CB061D19116C}"/>
              </a:ext>
            </a:extLst>
          </p:cNvPr>
          <p:cNvCxnSpPr>
            <a:cxnSpLocks/>
          </p:cNvCxnSpPr>
          <p:nvPr/>
        </p:nvCxnSpPr>
        <p:spPr>
          <a:xfrm>
            <a:off x="975360" y="1105989"/>
            <a:ext cx="8447314" cy="0"/>
          </a:xfrm>
          <a:prstGeom prst="line">
            <a:avLst/>
          </a:prstGeom>
          <a:ln w="38100">
            <a:solidFill>
              <a:srgbClr val="D600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19F6795-79E0-8D8F-9106-48B13636D9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2556475"/>
              </p:ext>
            </p:extLst>
          </p:nvPr>
        </p:nvGraphicFramePr>
        <p:xfrm>
          <a:off x="0" y="1634836"/>
          <a:ext cx="12192000" cy="5223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39A28F6-C527-8F5F-9728-3C127F1D8DFE}"/>
              </a:ext>
            </a:extLst>
          </p:cNvPr>
          <p:cNvSpPr txBox="1"/>
          <p:nvPr/>
        </p:nvSpPr>
        <p:spPr>
          <a:xfrm>
            <a:off x="7801215" y="1173171"/>
            <a:ext cx="3885017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Satisfaction improved for every benefit. Importance also grew for all except two of the most highly rated.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FD5940E-A5FB-C5B9-19F5-BDE60BE088C7}"/>
              </a:ext>
            </a:extLst>
          </p:cNvPr>
          <p:cNvSpPr/>
          <p:nvPr/>
        </p:nvSpPr>
        <p:spPr>
          <a:xfrm>
            <a:off x="7340206" y="3401673"/>
            <a:ext cx="471057" cy="9233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C8E39D6-9A72-C52B-9161-D4CAC958315D}"/>
              </a:ext>
            </a:extLst>
          </p:cNvPr>
          <p:cNvSpPr/>
          <p:nvPr/>
        </p:nvSpPr>
        <p:spPr>
          <a:xfrm>
            <a:off x="10878065" y="3352953"/>
            <a:ext cx="556961" cy="9233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4807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9663"/>
            <a:ext cx="10515600" cy="11066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>
                <a:solidFill>
                  <a:srgbClr val="00A2A3"/>
                </a:solidFill>
              </a:rPr>
              <a:t>My CDI membership…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4D1F40D-B02F-09B1-B621-CB061D19116C}"/>
              </a:ext>
            </a:extLst>
          </p:cNvPr>
          <p:cNvCxnSpPr>
            <a:cxnSpLocks/>
          </p:cNvCxnSpPr>
          <p:nvPr/>
        </p:nvCxnSpPr>
        <p:spPr>
          <a:xfrm>
            <a:off x="975360" y="1105989"/>
            <a:ext cx="8447314" cy="0"/>
          </a:xfrm>
          <a:prstGeom prst="line">
            <a:avLst/>
          </a:prstGeom>
          <a:ln w="38100">
            <a:solidFill>
              <a:srgbClr val="D600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82070C97-96E8-801F-A14C-79DAF66D7B06}"/>
              </a:ext>
            </a:extLst>
          </p:cNvPr>
          <p:cNvSpPr txBox="1"/>
          <p:nvPr/>
        </p:nvSpPr>
        <p:spPr>
          <a:xfrm>
            <a:off x="897788" y="1105989"/>
            <a:ext cx="2512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Rated 1 to 5, where 5 = most positive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7BDC178-49B7-32B2-6316-838939F2BB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0293147"/>
              </p:ext>
            </p:extLst>
          </p:nvPr>
        </p:nvGraphicFramePr>
        <p:xfrm>
          <a:off x="2761673" y="1514764"/>
          <a:ext cx="6372802" cy="5343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63B8B43-80F6-AE41-4516-6AB6809DF639}"/>
              </a:ext>
            </a:extLst>
          </p:cNvPr>
          <p:cNvSpPr txBox="1"/>
          <p:nvPr/>
        </p:nvSpPr>
        <p:spPr>
          <a:xfrm>
            <a:off x="9430327" y="3137731"/>
            <a:ext cx="2557357" cy="14773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Increasingly positive view of the benefits of being a CDI member. All areas have improved across both years since 2021.</a:t>
            </a:r>
          </a:p>
        </p:txBody>
      </p:sp>
    </p:spTree>
    <p:extLst>
      <p:ext uri="{BB962C8B-B14F-4D97-AF65-F5344CB8AC3E}">
        <p14:creationId xmlns:p14="http://schemas.microsoft.com/office/powerpoint/2010/main" val="1706687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9663"/>
            <a:ext cx="10515600" cy="11066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>
                <a:solidFill>
                  <a:srgbClr val="00A2A3"/>
                </a:solidFill>
              </a:rPr>
              <a:t>How members see the CDI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4D1F40D-B02F-09B1-B621-CB061D19116C}"/>
              </a:ext>
            </a:extLst>
          </p:cNvPr>
          <p:cNvCxnSpPr>
            <a:cxnSpLocks/>
          </p:cNvCxnSpPr>
          <p:nvPr/>
        </p:nvCxnSpPr>
        <p:spPr>
          <a:xfrm>
            <a:off x="975360" y="1105989"/>
            <a:ext cx="8447314" cy="0"/>
          </a:xfrm>
          <a:prstGeom prst="line">
            <a:avLst/>
          </a:prstGeom>
          <a:ln w="38100">
            <a:solidFill>
              <a:srgbClr val="D600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62E148C-1E19-A0B1-0B8D-C8C2EF1A8C3E}"/>
              </a:ext>
            </a:extLst>
          </p:cNvPr>
          <p:cNvSpPr txBox="1"/>
          <p:nvPr/>
        </p:nvSpPr>
        <p:spPr>
          <a:xfrm>
            <a:off x="897788" y="1105989"/>
            <a:ext cx="2512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Rated 1 to 5, where 5 = most positive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D0C379F7-4A27-0DA8-30AE-79D743896C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5089797"/>
              </p:ext>
            </p:extLst>
          </p:nvPr>
        </p:nvGraphicFramePr>
        <p:xfrm>
          <a:off x="24969" y="1472564"/>
          <a:ext cx="9143999" cy="5385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6225174-18B7-08F0-DF59-09C71CE7400E}"/>
              </a:ext>
            </a:extLst>
          </p:cNvPr>
          <p:cNvSpPr txBox="1"/>
          <p:nvPr/>
        </p:nvSpPr>
        <p:spPr>
          <a:xfrm>
            <a:off x="9422674" y="2335691"/>
            <a:ext cx="2601000" cy="34163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Largely positive progress in how the CDI is seen to work for the profession.</a:t>
            </a:r>
          </a:p>
          <a:p>
            <a:endParaRPr lang="en-GB" dirty="0"/>
          </a:p>
          <a:p>
            <a:r>
              <a:rPr lang="en-GB" dirty="0"/>
              <a:t>More work to do in influencing government, employers and the public, but heading in the right direction.</a:t>
            </a:r>
          </a:p>
          <a:p>
            <a:endParaRPr lang="en-GB" dirty="0"/>
          </a:p>
          <a:p>
            <a:r>
              <a:rPr lang="en-GB" dirty="0"/>
              <a:t>Two new measures to track ongoing.</a:t>
            </a:r>
          </a:p>
        </p:txBody>
      </p:sp>
    </p:spTree>
    <p:extLst>
      <p:ext uri="{BB962C8B-B14F-4D97-AF65-F5344CB8AC3E}">
        <p14:creationId xmlns:p14="http://schemas.microsoft.com/office/powerpoint/2010/main" val="1696370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9663"/>
            <a:ext cx="10515600" cy="11066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>
                <a:solidFill>
                  <a:srgbClr val="00A2A3"/>
                </a:solidFill>
              </a:rPr>
              <a:t>How members see the CDI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4D1F40D-B02F-09B1-B621-CB061D19116C}"/>
              </a:ext>
            </a:extLst>
          </p:cNvPr>
          <p:cNvCxnSpPr>
            <a:cxnSpLocks/>
          </p:cNvCxnSpPr>
          <p:nvPr/>
        </p:nvCxnSpPr>
        <p:spPr>
          <a:xfrm>
            <a:off x="975360" y="1105989"/>
            <a:ext cx="8447314" cy="0"/>
          </a:xfrm>
          <a:prstGeom prst="line">
            <a:avLst/>
          </a:prstGeom>
          <a:ln w="38100">
            <a:solidFill>
              <a:srgbClr val="D600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C02B13A2-1100-6622-A09B-E981AB042944}"/>
              </a:ext>
            </a:extLst>
          </p:cNvPr>
          <p:cNvSpPr txBox="1"/>
          <p:nvPr/>
        </p:nvSpPr>
        <p:spPr>
          <a:xfrm>
            <a:off x="897788" y="1105989"/>
            <a:ext cx="2512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Rated 1 to 5, where 5 = most positive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9851845B-85F8-ECCD-F542-B918377DEF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3958193"/>
              </p:ext>
            </p:extLst>
          </p:nvPr>
        </p:nvGraphicFramePr>
        <p:xfrm>
          <a:off x="0" y="1551709"/>
          <a:ext cx="12192000" cy="5306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E4016B9-0E81-011B-0F78-8840FDD7DF8A}"/>
              </a:ext>
            </a:extLst>
          </p:cNvPr>
          <p:cNvSpPr txBox="1"/>
          <p:nvPr/>
        </p:nvSpPr>
        <p:spPr>
          <a:xfrm>
            <a:off x="7789516" y="2291325"/>
            <a:ext cx="276038" cy="307777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D0298F-BD03-B27B-C51F-6E5DB04B4730}"/>
              </a:ext>
            </a:extLst>
          </p:cNvPr>
          <p:cNvSpPr txBox="1"/>
          <p:nvPr/>
        </p:nvSpPr>
        <p:spPr>
          <a:xfrm>
            <a:off x="7281902" y="2503907"/>
            <a:ext cx="276038" cy="307777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262FEF-74D2-F61A-3197-C3ECF5DEFCF0}"/>
              </a:ext>
            </a:extLst>
          </p:cNvPr>
          <p:cNvSpPr txBox="1"/>
          <p:nvPr/>
        </p:nvSpPr>
        <p:spPr>
          <a:xfrm>
            <a:off x="3997263" y="2578112"/>
            <a:ext cx="276038" cy="307777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1030D3A-D63C-2BAE-E7E9-DBA9E564792F}"/>
              </a:ext>
            </a:extLst>
          </p:cNvPr>
          <p:cNvSpPr txBox="1"/>
          <p:nvPr/>
        </p:nvSpPr>
        <p:spPr>
          <a:xfrm>
            <a:off x="6198045" y="3726645"/>
            <a:ext cx="276038" cy="30777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957874-F50A-A1FC-CED8-BB68AB4759FD}"/>
              </a:ext>
            </a:extLst>
          </p:cNvPr>
          <p:cNvSpPr txBox="1"/>
          <p:nvPr/>
        </p:nvSpPr>
        <p:spPr>
          <a:xfrm>
            <a:off x="4522364" y="3572756"/>
            <a:ext cx="276038" cy="30777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808FE4-1834-E264-0F50-141DE402725A}"/>
              </a:ext>
            </a:extLst>
          </p:cNvPr>
          <p:cNvSpPr txBox="1"/>
          <p:nvPr/>
        </p:nvSpPr>
        <p:spPr>
          <a:xfrm>
            <a:off x="2355127" y="3572756"/>
            <a:ext cx="276038" cy="30777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C88A724-2161-4400-B078-49121A16F7FA}"/>
              </a:ext>
            </a:extLst>
          </p:cNvPr>
          <p:cNvSpPr/>
          <p:nvPr/>
        </p:nvSpPr>
        <p:spPr>
          <a:xfrm>
            <a:off x="2687781" y="3708173"/>
            <a:ext cx="660743" cy="9002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59BE7D8-E8EB-D46F-4BE1-AAB9541499CB}"/>
              </a:ext>
            </a:extLst>
          </p:cNvPr>
          <p:cNvSpPr/>
          <p:nvPr/>
        </p:nvSpPr>
        <p:spPr>
          <a:xfrm>
            <a:off x="4922640" y="3258039"/>
            <a:ext cx="543096" cy="9002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686C992-54D3-E9E4-1B14-344EA88E4D51}"/>
              </a:ext>
            </a:extLst>
          </p:cNvPr>
          <p:cNvSpPr/>
          <p:nvPr/>
        </p:nvSpPr>
        <p:spPr>
          <a:xfrm>
            <a:off x="9268690" y="3430399"/>
            <a:ext cx="660743" cy="9002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470BCE-219B-AB4D-9F4F-1C9CC979D7DA}"/>
              </a:ext>
            </a:extLst>
          </p:cNvPr>
          <p:cNvSpPr txBox="1"/>
          <p:nvPr/>
        </p:nvSpPr>
        <p:spPr>
          <a:xfrm>
            <a:off x="120580" y="1163935"/>
            <a:ext cx="4541855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Particularly strong improvement in three areas (circled in red) – efficient, good value and responsive.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A56014-04C0-C12C-6AAA-1EE59AA025F1}"/>
              </a:ext>
            </a:extLst>
          </p:cNvPr>
          <p:cNvSpPr txBox="1"/>
          <p:nvPr/>
        </p:nvSpPr>
        <p:spPr>
          <a:xfrm>
            <a:off x="7529567" y="1184959"/>
            <a:ext cx="4541855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Digitally advanced, innovative and succinct need more work, which the new website will help with.</a:t>
            </a:r>
          </a:p>
        </p:txBody>
      </p:sp>
    </p:spTree>
    <p:extLst>
      <p:ext uri="{BB962C8B-B14F-4D97-AF65-F5344CB8AC3E}">
        <p14:creationId xmlns:p14="http://schemas.microsoft.com/office/powerpoint/2010/main" val="107862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9663"/>
            <a:ext cx="10515600" cy="11066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>
                <a:solidFill>
                  <a:srgbClr val="00A2A3"/>
                </a:solidFill>
              </a:rPr>
              <a:t>Online or face-to-face events?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4D1F40D-B02F-09B1-B621-CB061D19116C}"/>
              </a:ext>
            </a:extLst>
          </p:cNvPr>
          <p:cNvCxnSpPr>
            <a:cxnSpLocks/>
          </p:cNvCxnSpPr>
          <p:nvPr/>
        </p:nvCxnSpPr>
        <p:spPr>
          <a:xfrm>
            <a:off x="975360" y="1105989"/>
            <a:ext cx="8447314" cy="0"/>
          </a:xfrm>
          <a:prstGeom prst="line">
            <a:avLst/>
          </a:prstGeom>
          <a:ln w="38100">
            <a:solidFill>
              <a:srgbClr val="D600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22C6281-8E3E-8844-B7A3-48CEBD0F26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0997234"/>
              </p:ext>
            </p:extLst>
          </p:nvPr>
        </p:nvGraphicFramePr>
        <p:xfrm>
          <a:off x="2087090" y="1629560"/>
          <a:ext cx="7551823" cy="4531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F75102BC-DD3B-C788-E771-66557E21926C}"/>
              </a:ext>
            </a:extLst>
          </p:cNvPr>
          <p:cNvSpPr/>
          <p:nvPr/>
        </p:nvSpPr>
        <p:spPr>
          <a:xfrm>
            <a:off x="3961343" y="2012316"/>
            <a:ext cx="1237674" cy="105415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476C91-F189-4A5A-7F96-2BB956CB0BF5}"/>
              </a:ext>
            </a:extLst>
          </p:cNvPr>
          <p:cNvSpPr txBox="1"/>
          <p:nvPr/>
        </p:nvSpPr>
        <p:spPr>
          <a:xfrm>
            <a:off x="9628027" y="1780956"/>
            <a:ext cx="2553087" cy="39703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Continued – and growing – preference for mix of online and face-to-face events.</a:t>
            </a:r>
          </a:p>
          <a:p>
            <a:endParaRPr lang="en-GB" dirty="0"/>
          </a:p>
          <a:p>
            <a:r>
              <a:rPr lang="en-GB" dirty="0"/>
              <a:t>No-one in the 2023 survey wanted to go back to all face-to-face events.</a:t>
            </a:r>
          </a:p>
          <a:p>
            <a:endParaRPr lang="en-GB" dirty="0"/>
          </a:p>
          <a:p>
            <a:r>
              <a:rPr lang="en-GB" dirty="0"/>
              <a:t>National Careers Leaders’ Conference and CDI Summit are back to in-person and others will be reviewed annually.</a:t>
            </a:r>
          </a:p>
        </p:txBody>
      </p:sp>
    </p:spTree>
    <p:extLst>
      <p:ext uri="{BB962C8B-B14F-4D97-AF65-F5344CB8AC3E}">
        <p14:creationId xmlns:p14="http://schemas.microsoft.com/office/powerpoint/2010/main" val="4070794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441</Words>
  <Application>Microsoft Office PowerPoint</Application>
  <PresentationFormat>Widescreen</PresentationFormat>
  <Paragraphs>70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#CDIBigListen To May 2023</vt:lpstr>
      <vt:lpstr>Overall satisfaction</vt:lpstr>
      <vt:lpstr>Membership benefits - importance</vt:lpstr>
      <vt:lpstr>Membership benefits - satisfaction</vt:lpstr>
      <vt:lpstr>Membership benefits – change 2023 vs 2022</vt:lpstr>
      <vt:lpstr>My CDI membership…</vt:lpstr>
      <vt:lpstr>How members see the CDI</vt:lpstr>
      <vt:lpstr>How members see the CDI</vt:lpstr>
      <vt:lpstr>Online or face-to-face events?</vt:lpstr>
      <vt:lpstr>Profile of respondents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Johnson</dc:creator>
  <cp:lastModifiedBy>David Morgan</cp:lastModifiedBy>
  <cp:revision>93</cp:revision>
  <dcterms:created xsi:type="dcterms:W3CDTF">2021-08-19T11:36:34Z</dcterms:created>
  <dcterms:modified xsi:type="dcterms:W3CDTF">2023-08-29T11:14:31Z</dcterms:modified>
</cp:coreProperties>
</file>