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3" r:id="rId6"/>
    <p:sldId id="264" r:id="rId7"/>
    <p:sldId id="269" r:id="rId8"/>
    <p:sldId id="27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vril Hannon" initials="AH" lastIdx="6" clrIdx="0">
    <p:extLst>
      <p:ext uri="{19B8F6BF-5375-455C-9EA6-DF929625EA0E}">
        <p15:presenceInfo xmlns:p15="http://schemas.microsoft.com/office/powerpoint/2012/main" userId="8e50e98c9afaa0c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EB945D-8FF8-4220-81F3-EC6F4AC4F3FB}" v="2" dt="2025-01-13T11:24:22.8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4660"/>
  </p:normalViewPr>
  <p:slideViewPr>
    <p:cSldViewPr snapToGrid="0">
      <p:cViewPr varScale="1">
        <p:scale>
          <a:sx n="108" d="100"/>
          <a:sy n="108" d="100"/>
        </p:scale>
        <p:origin x="9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organ" userId="5d051ba4-a622-4506-83df-46d08427124a" providerId="ADAL" clId="{60EB945D-8FF8-4220-81F3-EC6F4AC4F3FB}"/>
    <pc:docChg chg="undo custSel modSld">
      <pc:chgData name="David Morgan" userId="5d051ba4-a622-4506-83df-46d08427124a" providerId="ADAL" clId="{60EB945D-8FF8-4220-81F3-EC6F4AC4F3FB}" dt="2025-01-13T11:24:22.845" v="83" actId="14100"/>
      <pc:docMkLst>
        <pc:docMk/>
      </pc:docMkLst>
      <pc:sldChg chg="modSp mod">
        <pc:chgData name="David Morgan" userId="5d051ba4-a622-4506-83df-46d08427124a" providerId="ADAL" clId="{60EB945D-8FF8-4220-81F3-EC6F4AC4F3FB}" dt="2025-01-13T11:07:48.704" v="26" actId="14100"/>
        <pc:sldMkLst>
          <pc:docMk/>
          <pc:sldMk cId="4075060716" sldId="264"/>
        </pc:sldMkLst>
        <pc:spChg chg="mod">
          <ac:chgData name="David Morgan" userId="5d051ba4-a622-4506-83df-46d08427124a" providerId="ADAL" clId="{60EB945D-8FF8-4220-81F3-EC6F4AC4F3FB}" dt="2025-01-13T11:07:30.149" v="17" actId="1035"/>
          <ac:spMkLst>
            <pc:docMk/>
            <pc:sldMk cId="4075060716" sldId="264"/>
            <ac:spMk id="3" creationId="{EF002EAE-23DC-0D03-8A5C-9BFEBBC641D3}"/>
          </ac:spMkLst>
        </pc:spChg>
        <pc:spChg chg="mod">
          <ac:chgData name="David Morgan" userId="5d051ba4-a622-4506-83df-46d08427124a" providerId="ADAL" clId="{60EB945D-8FF8-4220-81F3-EC6F4AC4F3FB}" dt="2025-01-13T11:07:30.149" v="17" actId="1035"/>
          <ac:spMkLst>
            <pc:docMk/>
            <pc:sldMk cId="4075060716" sldId="264"/>
            <ac:spMk id="6" creationId="{0573D8FB-7257-3F1F-1837-4556151389C4}"/>
          </ac:spMkLst>
        </pc:spChg>
        <pc:spChg chg="mod">
          <ac:chgData name="David Morgan" userId="5d051ba4-a622-4506-83df-46d08427124a" providerId="ADAL" clId="{60EB945D-8FF8-4220-81F3-EC6F4AC4F3FB}" dt="2025-01-13T11:07:22.411" v="13" actId="1035"/>
          <ac:spMkLst>
            <pc:docMk/>
            <pc:sldMk cId="4075060716" sldId="264"/>
            <ac:spMk id="7" creationId="{5DC4183C-0BA0-EED5-3C95-490F05DD69AF}"/>
          </ac:spMkLst>
        </pc:spChg>
        <pc:spChg chg="mod">
          <ac:chgData name="David Morgan" userId="5d051ba4-a622-4506-83df-46d08427124a" providerId="ADAL" clId="{60EB945D-8FF8-4220-81F3-EC6F4AC4F3FB}" dt="2025-01-13T11:07:38.838" v="21" actId="1035"/>
          <ac:spMkLst>
            <pc:docMk/>
            <pc:sldMk cId="4075060716" sldId="264"/>
            <ac:spMk id="8" creationId="{98D26325-0D8A-F0D3-1FAE-F11959024812}"/>
          </ac:spMkLst>
        </pc:spChg>
        <pc:spChg chg="mod">
          <ac:chgData name="David Morgan" userId="5d051ba4-a622-4506-83df-46d08427124a" providerId="ADAL" clId="{60EB945D-8FF8-4220-81F3-EC6F4AC4F3FB}" dt="2025-01-13T11:07:48.704" v="26" actId="14100"/>
          <ac:spMkLst>
            <pc:docMk/>
            <pc:sldMk cId="4075060716" sldId="264"/>
            <ac:spMk id="9" creationId="{E1023C07-DF0B-A63F-19AB-CB9DFC5D358A}"/>
          </ac:spMkLst>
        </pc:spChg>
      </pc:sldChg>
      <pc:sldChg chg="modSp mod">
        <pc:chgData name="David Morgan" userId="5d051ba4-a622-4506-83df-46d08427124a" providerId="ADAL" clId="{60EB945D-8FF8-4220-81F3-EC6F4AC4F3FB}" dt="2025-01-13T11:24:22.845" v="83" actId="14100"/>
        <pc:sldMkLst>
          <pc:docMk/>
          <pc:sldMk cId="3272030337" sldId="270"/>
        </pc:sldMkLst>
        <pc:spChg chg="mod">
          <ac:chgData name="David Morgan" userId="5d051ba4-a622-4506-83df-46d08427124a" providerId="ADAL" clId="{60EB945D-8FF8-4220-81F3-EC6F4AC4F3FB}" dt="2025-01-13T11:24:20.171" v="82" actId="14100"/>
          <ac:spMkLst>
            <pc:docMk/>
            <pc:sldMk cId="3272030337" sldId="270"/>
            <ac:spMk id="3" creationId="{9032D8AB-C29C-B48F-CEF1-0B9564B5655E}"/>
          </ac:spMkLst>
        </pc:spChg>
        <pc:picChg chg="mod">
          <ac:chgData name="David Morgan" userId="5d051ba4-a622-4506-83df-46d08427124a" providerId="ADAL" clId="{60EB945D-8FF8-4220-81F3-EC6F4AC4F3FB}" dt="2025-01-13T11:24:22.845" v="83" actId="14100"/>
          <ac:picMkLst>
            <pc:docMk/>
            <pc:sldMk cId="3272030337" sldId="270"/>
            <ac:picMk id="4" creationId="{EA6EB50F-A1BA-8685-E948-804A6F0274BA}"/>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F38CE-344C-46CC-B532-176BBDB7C1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67B86C0-B993-47EC-A9BE-CCCBDCA192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031BDF-2AA0-4221-A431-0D21F89407E2}"/>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5" name="Footer Placeholder 4">
            <a:extLst>
              <a:ext uri="{FF2B5EF4-FFF2-40B4-BE49-F238E27FC236}">
                <a16:creationId xmlns:a16="http://schemas.microsoft.com/office/drawing/2014/main" id="{D7E8CA07-4F5C-485B-8864-E476097E5F4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29EDA2A-B431-4C24-A45C-AA4B9F0906C3}"/>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7" name="Picture 6" descr="CDI Logo.jpg">
            <a:extLst>
              <a:ext uri="{FF2B5EF4-FFF2-40B4-BE49-F238E27FC236}">
                <a16:creationId xmlns:a16="http://schemas.microsoft.com/office/drawing/2014/main" id="{4A57825E-4B72-435C-A942-103635450A13}"/>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2841889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EFF42-0D5D-4C00-94CC-8EF45A9EC9A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E50797-12A9-4A40-B4AE-ACFB53139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07A47E-CAD3-48AF-A606-B417F440F072}"/>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5" name="Footer Placeholder 4">
            <a:extLst>
              <a:ext uri="{FF2B5EF4-FFF2-40B4-BE49-F238E27FC236}">
                <a16:creationId xmlns:a16="http://schemas.microsoft.com/office/drawing/2014/main" id="{D8C6E704-966C-4B59-839B-86616B089F6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4A772F3-4B1A-42F7-94F1-0C2E4E48BC40}"/>
              </a:ext>
            </a:extLst>
          </p:cNvPr>
          <p:cNvSpPr>
            <a:spLocks noGrp="1"/>
          </p:cNvSpPr>
          <p:nvPr>
            <p:ph type="sldNum" sz="quarter" idx="12"/>
          </p:nvPr>
        </p:nvSpPr>
        <p:spPr/>
        <p:txBody>
          <a:bodyPr/>
          <a:lstStyle/>
          <a:p>
            <a:fld id="{7FEFCF20-DB04-4809-B9B8-888B9FE34DA3}" type="slidenum">
              <a:rPr lang="en-GB" smtClean="0"/>
              <a:t>‹#›</a:t>
            </a:fld>
            <a:endParaRPr lang="en-GB" dirty="0"/>
          </a:p>
        </p:txBody>
      </p:sp>
    </p:spTree>
    <p:extLst>
      <p:ext uri="{BB962C8B-B14F-4D97-AF65-F5344CB8AC3E}">
        <p14:creationId xmlns:p14="http://schemas.microsoft.com/office/powerpoint/2010/main" val="397673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F2B735-1D73-430F-8278-F581AD0E5D3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743E42-021B-47EF-B620-125F9D59B0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C0152A-D7D0-4184-942F-191F06A95EFA}"/>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5" name="Footer Placeholder 4">
            <a:extLst>
              <a:ext uri="{FF2B5EF4-FFF2-40B4-BE49-F238E27FC236}">
                <a16:creationId xmlns:a16="http://schemas.microsoft.com/office/drawing/2014/main" id="{03ED1463-DD53-4922-9383-185400FC3B3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0E7AA94-FE4C-4DAC-BD01-4621C09DE198}"/>
              </a:ext>
            </a:extLst>
          </p:cNvPr>
          <p:cNvSpPr>
            <a:spLocks noGrp="1"/>
          </p:cNvSpPr>
          <p:nvPr>
            <p:ph type="sldNum" sz="quarter" idx="12"/>
          </p:nvPr>
        </p:nvSpPr>
        <p:spPr/>
        <p:txBody>
          <a:bodyPr/>
          <a:lstStyle/>
          <a:p>
            <a:fld id="{7FEFCF20-DB04-4809-B9B8-888B9FE34DA3}" type="slidenum">
              <a:rPr lang="en-GB" smtClean="0"/>
              <a:t>‹#›</a:t>
            </a:fld>
            <a:endParaRPr lang="en-GB" dirty="0"/>
          </a:p>
        </p:txBody>
      </p:sp>
    </p:spTree>
    <p:extLst>
      <p:ext uri="{BB962C8B-B14F-4D97-AF65-F5344CB8AC3E}">
        <p14:creationId xmlns:p14="http://schemas.microsoft.com/office/powerpoint/2010/main" val="70293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A48CB-D452-42C1-8E0F-AAF659A28E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1CD701-AB56-48BF-9DCE-6A1832C8B9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ADE452-CB39-4346-A554-54D8548A256A}"/>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5" name="Footer Placeholder 4">
            <a:extLst>
              <a:ext uri="{FF2B5EF4-FFF2-40B4-BE49-F238E27FC236}">
                <a16:creationId xmlns:a16="http://schemas.microsoft.com/office/drawing/2014/main" id="{AF170CCE-07FD-48F0-94A2-C3FA28D4001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F91392D-8ABB-45A0-8782-EC48140284A8}"/>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7" name="Picture 6" descr="CDI Logo.jpg">
            <a:extLst>
              <a:ext uri="{FF2B5EF4-FFF2-40B4-BE49-F238E27FC236}">
                <a16:creationId xmlns:a16="http://schemas.microsoft.com/office/drawing/2014/main" id="{AAFA9FB2-B4D5-4C1C-991C-626B2E1CEC7D}"/>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1119982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DD521-FB62-4B18-8ABE-054D6E25BB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4D89ABC-D760-4106-8E5B-629D3C253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90EBA6-9C33-4E0A-831F-BDA1FF751CED}"/>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5" name="Footer Placeholder 4">
            <a:extLst>
              <a:ext uri="{FF2B5EF4-FFF2-40B4-BE49-F238E27FC236}">
                <a16:creationId xmlns:a16="http://schemas.microsoft.com/office/drawing/2014/main" id="{C58EA7D6-D6D9-4AF7-B744-A57A0BA3177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B723102-6E04-46BA-9CA3-9DC05F3F8C17}"/>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7" name="Picture 6" descr="CDI Logo.jpg">
            <a:extLst>
              <a:ext uri="{FF2B5EF4-FFF2-40B4-BE49-F238E27FC236}">
                <a16:creationId xmlns:a16="http://schemas.microsoft.com/office/drawing/2014/main" id="{F5582F4A-8EBB-43C6-9193-F43551E56857}"/>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347268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A148-E60C-4FAE-9FE0-C2D517E2EA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D29E5C-2CE4-4A17-9293-A79B28ED06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F1916C-F3F9-438D-8659-1314862B83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F1C309-6613-4FEC-8D4C-DF2D12C40889}"/>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6" name="Footer Placeholder 5">
            <a:extLst>
              <a:ext uri="{FF2B5EF4-FFF2-40B4-BE49-F238E27FC236}">
                <a16:creationId xmlns:a16="http://schemas.microsoft.com/office/drawing/2014/main" id="{0AA769E6-40F6-443B-BC33-0109FEEEE33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2C787A-786C-4EEB-8833-7D891060171F}"/>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8" name="Picture 7" descr="CDI Logo.jpg">
            <a:extLst>
              <a:ext uri="{FF2B5EF4-FFF2-40B4-BE49-F238E27FC236}">
                <a16:creationId xmlns:a16="http://schemas.microsoft.com/office/drawing/2014/main" id="{C159846A-882C-4CE2-BA6B-3E450309CE33}"/>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180470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5F6F3-69B2-467D-A23A-E3D12F5A84D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7CF1D0-D23B-4712-B918-3CC677C254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91F60C-0179-4F0C-AA33-8CCA0DCF26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C6604F-6920-424B-B033-6A626994DF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2DF96D-6B5B-4C4D-9B96-0DA25765CE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9C17C3-0D14-449C-A079-2B507388F3AC}"/>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8" name="Footer Placeholder 7">
            <a:extLst>
              <a:ext uri="{FF2B5EF4-FFF2-40B4-BE49-F238E27FC236}">
                <a16:creationId xmlns:a16="http://schemas.microsoft.com/office/drawing/2014/main" id="{F443FAE2-FE56-4F4E-88B6-57229E7F936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641CD002-6650-4A19-A0B2-C4C52138604A}"/>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10" name="Picture 9" descr="CDI Logo.jpg">
            <a:extLst>
              <a:ext uri="{FF2B5EF4-FFF2-40B4-BE49-F238E27FC236}">
                <a16:creationId xmlns:a16="http://schemas.microsoft.com/office/drawing/2014/main" id="{83913E1C-BDD3-4596-9656-9D785C01041A}"/>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771673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B87E-46D5-42D1-B6D9-DAD96B50E6E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FD9792-02FC-478C-8881-0291B8DC290C}"/>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4" name="Footer Placeholder 3">
            <a:extLst>
              <a:ext uri="{FF2B5EF4-FFF2-40B4-BE49-F238E27FC236}">
                <a16:creationId xmlns:a16="http://schemas.microsoft.com/office/drawing/2014/main" id="{A1B0F7E7-BDCB-4B9C-8E91-6F0EE435675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F09780C-72A4-4BCB-B8AC-1AF2795FD3CA}"/>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6" name="Picture 5" descr="CDI Logo.jpg">
            <a:extLst>
              <a:ext uri="{FF2B5EF4-FFF2-40B4-BE49-F238E27FC236}">
                <a16:creationId xmlns:a16="http://schemas.microsoft.com/office/drawing/2014/main" id="{DA9D6AB3-26A4-4388-96BF-B31EBEDF73AD}"/>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449148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3BDA7F-F65C-4714-AE1B-5C86BAAA9EDB}"/>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3" name="Footer Placeholder 2">
            <a:extLst>
              <a:ext uri="{FF2B5EF4-FFF2-40B4-BE49-F238E27FC236}">
                <a16:creationId xmlns:a16="http://schemas.microsoft.com/office/drawing/2014/main" id="{A87FA373-B1A8-401E-A3E0-02D9B1EBE86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708F9AA5-E78C-4449-B6C8-9B5391EEECC5}"/>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5" name="Picture 4" descr="CDI Logo.jpg">
            <a:extLst>
              <a:ext uri="{FF2B5EF4-FFF2-40B4-BE49-F238E27FC236}">
                <a16:creationId xmlns:a16="http://schemas.microsoft.com/office/drawing/2014/main" id="{068ED582-A912-4D79-B99D-A1629BB3E327}"/>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3298591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EDDFF-F99A-4749-8A1D-C08715D238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8303616-685E-4D79-98E8-A79F4B1AF5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75F2486-653C-4AAD-8CA2-D9BD82754D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F1570-20AD-4B87-A535-F0B1A17141B0}"/>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6" name="Footer Placeholder 5">
            <a:extLst>
              <a:ext uri="{FF2B5EF4-FFF2-40B4-BE49-F238E27FC236}">
                <a16:creationId xmlns:a16="http://schemas.microsoft.com/office/drawing/2014/main" id="{8B2995C9-FE14-4424-AFCD-7DE2DA99A35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797EB96-8973-46BF-98FD-FF40CE1A1EC2}"/>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8" name="Picture 7" descr="CDI Logo.jpg">
            <a:extLst>
              <a:ext uri="{FF2B5EF4-FFF2-40B4-BE49-F238E27FC236}">
                <a16:creationId xmlns:a16="http://schemas.microsoft.com/office/drawing/2014/main" id="{86157B6F-5759-4C76-94EA-A80AB88A61BF}"/>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916491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C874-F44F-4C2A-B23F-912F64370B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916343B-9A2A-4FE4-9BC3-207D1BE65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809D471E-DC5E-4447-AFCE-9858ECFAD3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8DC3FD-F805-4497-A31F-96E275C9347E}"/>
              </a:ext>
            </a:extLst>
          </p:cNvPr>
          <p:cNvSpPr>
            <a:spLocks noGrp="1"/>
          </p:cNvSpPr>
          <p:nvPr>
            <p:ph type="dt" sz="half" idx="10"/>
          </p:nvPr>
        </p:nvSpPr>
        <p:spPr/>
        <p:txBody>
          <a:bodyPr/>
          <a:lstStyle/>
          <a:p>
            <a:fld id="{0D8BFD97-2FC1-4431-937F-E569C3281717}" type="datetimeFigureOut">
              <a:rPr lang="en-GB" smtClean="0"/>
              <a:t>13/01/2025</a:t>
            </a:fld>
            <a:endParaRPr lang="en-GB" dirty="0"/>
          </a:p>
        </p:txBody>
      </p:sp>
      <p:sp>
        <p:nvSpPr>
          <p:cNvPr id="6" name="Footer Placeholder 5">
            <a:extLst>
              <a:ext uri="{FF2B5EF4-FFF2-40B4-BE49-F238E27FC236}">
                <a16:creationId xmlns:a16="http://schemas.microsoft.com/office/drawing/2014/main" id="{88681B7B-A6CA-4FDE-A219-9B8E740CCB3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C41B455-1FC1-4E64-B0FE-27D9BEBE1037}"/>
              </a:ext>
            </a:extLst>
          </p:cNvPr>
          <p:cNvSpPr>
            <a:spLocks noGrp="1"/>
          </p:cNvSpPr>
          <p:nvPr>
            <p:ph type="sldNum" sz="quarter" idx="12"/>
          </p:nvPr>
        </p:nvSpPr>
        <p:spPr/>
        <p:txBody>
          <a:bodyPr/>
          <a:lstStyle/>
          <a:p>
            <a:fld id="{7FEFCF20-DB04-4809-B9B8-888B9FE34DA3}" type="slidenum">
              <a:rPr lang="en-GB" smtClean="0"/>
              <a:t>‹#›</a:t>
            </a:fld>
            <a:endParaRPr lang="en-GB" dirty="0"/>
          </a:p>
        </p:txBody>
      </p:sp>
      <p:pic>
        <p:nvPicPr>
          <p:cNvPr id="8" name="Picture 7" descr="CDI Logo.jpg">
            <a:extLst>
              <a:ext uri="{FF2B5EF4-FFF2-40B4-BE49-F238E27FC236}">
                <a16:creationId xmlns:a16="http://schemas.microsoft.com/office/drawing/2014/main" id="{F872CC8D-7E72-4E5F-86C7-398F830345A3}"/>
              </a:ext>
            </a:extLst>
          </p:cNvPr>
          <p:cNvPicPr>
            <a:picLocks noChangeAspect="1"/>
          </p:cNvPicPr>
          <p:nvPr userDrawn="1"/>
        </p:nvPicPr>
        <p:blipFill>
          <a:blip r:embed="rId2" cstate="print"/>
          <a:stretch>
            <a:fillRect/>
          </a:stretch>
        </p:blipFill>
        <p:spPr>
          <a:xfrm>
            <a:off x="10263816" y="136526"/>
            <a:ext cx="1826364" cy="985838"/>
          </a:xfrm>
          <a:prstGeom prst="rect">
            <a:avLst/>
          </a:prstGeom>
        </p:spPr>
      </p:pic>
    </p:spTree>
    <p:extLst>
      <p:ext uri="{BB962C8B-B14F-4D97-AF65-F5344CB8AC3E}">
        <p14:creationId xmlns:p14="http://schemas.microsoft.com/office/powerpoint/2010/main" val="1553304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33850A-5F21-4439-B7DB-A728B8F87C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7457C3-F188-4205-BEC6-E94BC5F8CB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417B74-B69F-42BD-867F-6004FC481E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BFD97-2FC1-4431-937F-E569C3281717}" type="datetimeFigureOut">
              <a:rPr lang="en-GB" smtClean="0"/>
              <a:t>13/01/2025</a:t>
            </a:fld>
            <a:endParaRPr lang="en-GB" dirty="0"/>
          </a:p>
        </p:txBody>
      </p:sp>
      <p:sp>
        <p:nvSpPr>
          <p:cNvPr id="5" name="Footer Placeholder 4">
            <a:extLst>
              <a:ext uri="{FF2B5EF4-FFF2-40B4-BE49-F238E27FC236}">
                <a16:creationId xmlns:a16="http://schemas.microsoft.com/office/drawing/2014/main" id="{B1395D73-B37F-4E84-A135-9969B81D26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593F856-AB96-4429-B7F3-3EED34FC32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EFCF20-DB04-4809-B9B8-888B9FE34DA3}" type="slidenum">
              <a:rPr lang="en-GB" smtClean="0"/>
              <a:t>‹#›</a:t>
            </a:fld>
            <a:endParaRPr lang="en-GB" dirty="0"/>
          </a:p>
        </p:txBody>
      </p:sp>
    </p:spTree>
    <p:extLst>
      <p:ext uri="{BB962C8B-B14F-4D97-AF65-F5344CB8AC3E}">
        <p14:creationId xmlns:p14="http://schemas.microsoft.com/office/powerpoint/2010/main" val="2525898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C334A-0A18-43C9-9FFC-E44871DD9C8D}"/>
              </a:ext>
            </a:extLst>
          </p:cNvPr>
          <p:cNvSpPr>
            <a:spLocks noGrp="1"/>
          </p:cNvSpPr>
          <p:nvPr>
            <p:ph type="ctrTitle"/>
          </p:nvPr>
        </p:nvSpPr>
        <p:spPr>
          <a:xfrm>
            <a:off x="1524000" y="878521"/>
            <a:ext cx="9144000" cy="2387600"/>
          </a:xfrm>
        </p:spPr>
        <p:txBody>
          <a:bodyPr vert="horz" lIns="91440" tIns="45720" rIns="91440" bIns="45720" rtlCol="0" anchor="b">
            <a:normAutofit/>
          </a:bodyPr>
          <a:lstStyle/>
          <a:p>
            <a:r>
              <a:rPr lang="en-GB" b="1" dirty="0">
                <a:solidFill>
                  <a:srgbClr val="000066"/>
                </a:solidFill>
              </a:rPr>
              <a:t>Overview of the UK Career Development Awards</a:t>
            </a:r>
          </a:p>
        </p:txBody>
      </p:sp>
      <p:cxnSp>
        <p:nvCxnSpPr>
          <p:cNvPr id="4" name="Straight Connector 3">
            <a:extLst>
              <a:ext uri="{FF2B5EF4-FFF2-40B4-BE49-F238E27FC236}">
                <a16:creationId xmlns:a16="http://schemas.microsoft.com/office/drawing/2014/main" id="{CBC8885E-43CD-4607-B397-4C03B248CBFD}"/>
              </a:ext>
            </a:extLst>
          </p:cNvPr>
          <p:cNvCxnSpPr>
            <a:cxnSpLocks/>
          </p:cNvCxnSpPr>
          <p:nvPr/>
        </p:nvCxnSpPr>
        <p:spPr>
          <a:xfrm>
            <a:off x="2836001" y="3336191"/>
            <a:ext cx="6612799"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5645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4C52A-A9F5-4B0F-89A3-CA1311C13FAA}"/>
              </a:ext>
            </a:extLst>
          </p:cNvPr>
          <p:cNvSpPr>
            <a:spLocks noGrp="1"/>
          </p:cNvSpPr>
          <p:nvPr>
            <p:ph type="title"/>
          </p:nvPr>
        </p:nvSpPr>
        <p:spPr>
          <a:xfrm>
            <a:off x="875330" y="-19050"/>
            <a:ext cx="5630245" cy="1200329"/>
          </a:xfrm>
        </p:spPr>
        <p:txBody>
          <a:bodyPr vert="horz" lIns="91440" tIns="45720" rIns="91440" bIns="45720" rtlCol="0" anchor="ctr">
            <a:spAutoFit/>
          </a:bodyPr>
          <a:lstStyle/>
          <a:p>
            <a:r>
              <a:rPr lang="en-GB" sz="4000" b="1" dirty="0">
                <a:solidFill>
                  <a:srgbClr val="00A2A3"/>
                </a:solidFill>
              </a:rPr>
              <a:t>Purpose of the UK Career Development Awards</a:t>
            </a:r>
          </a:p>
        </p:txBody>
      </p:sp>
      <p:cxnSp>
        <p:nvCxnSpPr>
          <p:cNvPr id="5" name="Straight Connector 4">
            <a:extLst>
              <a:ext uri="{FF2B5EF4-FFF2-40B4-BE49-F238E27FC236}">
                <a16:creationId xmlns:a16="http://schemas.microsoft.com/office/drawing/2014/main" id="{21955CE3-9505-443F-B200-546C5F74002F}"/>
              </a:ext>
            </a:extLst>
          </p:cNvPr>
          <p:cNvCxnSpPr>
            <a:cxnSpLocks/>
          </p:cNvCxnSpPr>
          <p:nvPr/>
        </p:nvCxnSpPr>
        <p:spPr>
          <a:xfrm>
            <a:off x="975360" y="1105989"/>
            <a:ext cx="8447314"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F37BD4A-2FDC-0B94-E7B0-966C272BEB7D}"/>
              </a:ext>
            </a:extLst>
          </p:cNvPr>
          <p:cNvSpPr txBox="1"/>
          <p:nvPr/>
        </p:nvSpPr>
        <p:spPr>
          <a:xfrm>
            <a:off x="975360" y="1436859"/>
            <a:ext cx="8447314" cy="4801314"/>
          </a:xfrm>
          <a:prstGeom prst="rect">
            <a:avLst/>
          </a:prstGeom>
          <a:solidFill>
            <a:schemeClr val="bg1"/>
          </a:solidFill>
          <a:ln>
            <a:noFill/>
          </a:ln>
        </p:spPr>
        <p:txBody>
          <a:bodyPr wrap="square" rtlCol="0">
            <a:spAutoFit/>
          </a:bodyPr>
          <a:lstStyle/>
          <a:p>
            <a:r>
              <a:rPr lang="en-GB" dirty="0"/>
              <a:t>The UK Career Development Awards (UKCDAs) have been the leading recognition of outstanding work in the profession for many years.</a:t>
            </a:r>
          </a:p>
          <a:p>
            <a:endParaRPr lang="en-GB" dirty="0"/>
          </a:p>
          <a:p>
            <a:r>
              <a:rPr lang="en-GB" dirty="0"/>
              <a:t>The awards:</a:t>
            </a:r>
          </a:p>
          <a:p>
            <a:pPr marL="285750" indent="-285750">
              <a:buFont typeface="Arial" panose="020B0604020202020204" pitchFamily="34" charset="0"/>
              <a:buChar char="•"/>
            </a:pPr>
            <a:r>
              <a:rPr lang="en-GB" dirty="0"/>
              <a:t>Recognise the achievements of individuals, teams and organisations who do exceptional work.</a:t>
            </a:r>
          </a:p>
          <a:p>
            <a:pPr marL="285750" indent="-285750">
              <a:buFont typeface="Arial" panose="020B0604020202020204" pitchFamily="34" charset="0"/>
              <a:buChar char="•"/>
            </a:pPr>
            <a:r>
              <a:rPr lang="en-GB" dirty="0"/>
              <a:t>Identify evidence-based best practice and raise its visibility across the profession for others to learn from.</a:t>
            </a:r>
          </a:p>
          <a:p>
            <a:pPr marL="285750" indent="-285750">
              <a:buFont typeface="Arial" panose="020B0604020202020204" pitchFamily="34" charset="0"/>
              <a:buChar char="•"/>
            </a:pPr>
            <a:r>
              <a:rPr lang="en-GB" dirty="0"/>
              <a:t>Provide an opportunity for the profession to celebrate the impact it has on individuals, the economy and society.</a:t>
            </a:r>
          </a:p>
          <a:p>
            <a:pPr marL="285750" indent="-285750">
              <a:buFont typeface="Arial" panose="020B0604020202020204" pitchFamily="34" charset="0"/>
              <a:buChar char="•"/>
            </a:pPr>
            <a:r>
              <a:rPr lang="en-GB" dirty="0"/>
              <a:t>Raise the profile of career development with key stakeholders, the media and the public.</a:t>
            </a:r>
          </a:p>
          <a:p>
            <a:pPr marL="285750" indent="-285750">
              <a:buFont typeface="Arial" panose="020B0604020202020204" pitchFamily="34" charset="0"/>
              <a:buChar char="•"/>
            </a:pPr>
            <a:endParaRPr lang="en-GB" dirty="0"/>
          </a:p>
          <a:p>
            <a:r>
              <a:rPr lang="en-GB" dirty="0"/>
              <a:t>The overarching criteria for awards are that they:</a:t>
            </a:r>
          </a:p>
          <a:p>
            <a:pPr marL="285750" indent="-285750">
              <a:buFont typeface="Arial" panose="020B0604020202020204" pitchFamily="34" charset="0"/>
              <a:buChar char="•"/>
            </a:pPr>
            <a:r>
              <a:rPr lang="en-GB" dirty="0"/>
              <a:t>Must have had an </a:t>
            </a:r>
            <a:r>
              <a:rPr lang="en-GB" b="1" dirty="0"/>
              <a:t>impact</a:t>
            </a:r>
            <a:r>
              <a:rPr lang="en-GB" dirty="0"/>
              <a:t> for the end client – directly or indirectly.</a:t>
            </a:r>
          </a:p>
          <a:p>
            <a:pPr marL="285750" indent="-285750">
              <a:buFont typeface="Arial" panose="020B0604020202020204" pitchFamily="34" charset="0"/>
              <a:buChar char="•"/>
            </a:pPr>
            <a:r>
              <a:rPr lang="en-GB" dirty="0"/>
              <a:t>Should be applicable to others from across the profession </a:t>
            </a:r>
            <a:r>
              <a:rPr lang="en-GB" b="1" dirty="0"/>
              <a:t>to learn from</a:t>
            </a:r>
            <a:r>
              <a:rPr lang="en-GB" dirty="0"/>
              <a:t>.</a:t>
            </a:r>
          </a:p>
          <a:p>
            <a:pPr marL="285750" indent="-285750">
              <a:buFont typeface="Arial" panose="020B0604020202020204" pitchFamily="34" charset="0"/>
              <a:buChar char="•"/>
            </a:pPr>
            <a:r>
              <a:rPr lang="en-GB" dirty="0"/>
              <a:t>Are supported by a level of </a:t>
            </a:r>
            <a:r>
              <a:rPr lang="en-GB" b="1" dirty="0"/>
              <a:t>evidence</a:t>
            </a:r>
            <a:r>
              <a:rPr lang="en-GB" dirty="0"/>
              <a:t>.</a:t>
            </a:r>
          </a:p>
        </p:txBody>
      </p:sp>
    </p:spTree>
    <p:extLst>
      <p:ext uri="{BB962C8B-B14F-4D97-AF65-F5344CB8AC3E}">
        <p14:creationId xmlns:p14="http://schemas.microsoft.com/office/powerpoint/2010/main" val="3605021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4C52A-A9F5-4B0F-89A3-CA1311C13FAA}"/>
              </a:ext>
            </a:extLst>
          </p:cNvPr>
          <p:cNvSpPr>
            <a:spLocks noGrp="1"/>
          </p:cNvSpPr>
          <p:nvPr>
            <p:ph type="title"/>
          </p:nvPr>
        </p:nvSpPr>
        <p:spPr>
          <a:xfrm>
            <a:off x="884855" y="309150"/>
            <a:ext cx="10515600" cy="875846"/>
          </a:xfrm>
        </p:spPr>
        <p:txBody>
          <a:bodyPr vert="horz" lIns="91440" tIns="45720" rIns="91440" bIns="45720" rtlCol="0" anchor="ctr">
            <a:normAutofit/>
          </a:bodyPr>
          <a:lstStyle/>
          <a:p>
            <a:r>
              <a:rPr lang="en-GB" sz="4000" b="1" dirty="0">
                <a:solidFill>
                  <a:srgbClr val="00A2A3"/>
                </a:solidFill>
              </a:rPr>
              <a:t>Why have we changed the awards?</a:t>
            </a:r>
          </a:p>
        </p:txBody>
      </p:sp>
      <p:cxnSp>
        <p:nvCxnSpPr>
          <p:cNvPr id="5" name="Straight Connector 4">
            <a:extLst>
              <a:ext uri="{FF2B5EF4-FFF2-40B4-BE49-F238E27FC236}">
                <a16:creationId xmlns:a16="http://schemas.microsoft.com/office/drawing/2014/main" id="{21955CE3-9505-443F-B200-546C5F74002F}"/>
              </a:ext>
            </a:extLst>
          </p:cNvPr>
          <p:cNvCxnSpPr>
            <a:cxnSpLocks/>
          </p:cNvCxnSpPr>
          <p:nvPr/>
        </p:nvCxnSpPr>
        <p:spPr>
          <a:xfrm>
            <a:off x="975360" y="1105989"/>
            <a:ext cx="8447314"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F37BD4A-2FDC-0B94-E7B0-966C272BEB7D}"/>
              </a:ext>
            </a:extLst>
          </p:cNvPr>
          <p:cNvSpPr txBox="1"/>
          <p:nvPr/>
        </p:nvSpPr>
        <p:spPr>
          <a:xfrm>
            <a:off x="975360" y="1357628"/>
            <a:ext cx="9024046" cy="5016758"/>
          </a:xfrm>
          <a:prstGeom prst="rect">
            <a:avLst/>
          </a:prstGeom>
          <a:solidFill>
            <a:schemeClr val="bg1"/>
          </a:solidFill>
          <a:ln>
            <a:noFill/>
          </a:ln>
        </p:spPr>
        <p:txBody>
          <a:bodyPr wrap="square" rtlCol="0">
            <a:spAutoFit/>
          </a:bodyPr>
          <a:lstStyle/>
          <a:p>
            <a:r>
              <a:rPr lang="en-GB" sz="1600" dirty="0"/>
              <a:t>We recognise the need to keep adapting the awards to reflect changes in the profession and to address improvements in the processes that support them. With this review we have taken the opportunity to:</a:t>
            </a:r>
          </a:p>
          <a:p>
            <a:endParaRPr lang="en-GB" sz="1600" dirty="0"/>
          </a:p>
          <a:p>
            <a:pPr marL="285750" indent="-285750">
              <a:buFont typeface="Arial" panose="020B0604020202020204" pitchFamily="34" charset="0"/>
              <a:buChar char="•"/>
            </a:pPr>
            <a:r>
              <a:rPr lang="en-GB" sz="1600" b="1" dirty="0"/>
              <a:t>Update the award categories </a:t>
            </a:r>
            <a:r>
              <a:rPr lang="en-GB" sz="1600" dirty="0"/>
              <a:t>to make them broader and inclusive of all areas of practice.</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Make the </a:t>
            </a:r>
            <a:r>
              <a:rPr lang="en-GB" sz="1600" b="1" dirty="0"/>
              <a:t>entry form easier to complete </a:t>
            </a:r>
            <a:r>
              <a:rPr lang="en-GB" sz="1600" dirty="0"/>
              <a:t>and build in checks.</a:t>
            </a:r>
          </a:p>
          <a:p>
            <a:pPr marL="742950" lvl="1" indent="-285750">
              <a:buFont typeface="Arial" panose="020B0604020202020204" pitchFamily="34" charset="0"/>
              <a:buChar char="•"/>
            </a:pPr>
            <a:r>
              <a:rPr lang="en-GB" sz="1600" dirty="0"/>
              <a:t>The entry form is now online and word limits are built into the form, so all entrants know they are meeting the word limit criteria.</a:t>
            </a:r>
          </a:p>
          <a:p>
            <a:pPr marL="742950" lvl="1"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t>Simplify the judging process</a:t>
            </a:r>
            <a:r>
              <a:rPr lang="en-GB" sz="1600" dirty="0"/>
              <a:t>.</a:t>
            </a:r>
          </a:p>
          <a:p>
            <a:pPr marL="742950" lvl="1" indent="-285750">
              <a:buFont typeface="Arial" panose="020B0604020202020204" pitchFamily="34" charset="0"/>
              <a:buChar char="•"/>
            </a:pPr>
            <a:r>
              <a:rPr lang="en-GB" sz="1600" dirty="0"/>
              <a:t>We have removed the Board shortlisting step and will now hold one round of judging to select the shortlist and winner for each category.</a:t>
            </a:r>
          </a:p>
          <a:p>
            <a:pPr marL="742950" lvl="1" indent="-285750">
              <a:buFont typeface="Arial" panose="020B0604020202020204" pitchFamily="34" charset="0"/>
              <a:buChar char="•"/>
            </a:pPr>
            <a:r>
              <a:rPr lang="en-GB" sz="1600" dirty="0"/>
              <a:t>We are removing entrant names and organisations from entry forms before they are sent to the judging panels.</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t>Raise the profile </a:t>
            </a:r>
            <a:r>
              <a:rPr lang="en-GB" sz="1600" dirty="0"/>
              <a:t>of the shortlisted entrants and the awards themselves.</a:t>
            </a:r>
          </a:p>
          <a:p>
            <a:pPr marL="742950" lvl="1" indent="-285750">
              <a:buFont typeface="Arial" panose="020B0604020202020204" pitchFamily="34" charset="0"/>
              <a:buChar char="•"/>
            </a:pPr>
            <a:r>
              <a:rPr lang="en-GB" sz="1600" dirty="0"/>
              <a:t>We are adding greater promotion activity for the shortlisted candidates and winners before, at and after the awards ceremony.</a:t>
            </a:r>
          </a:p>
          <a:p>
            <a:pPr marL="742950" lvl="1" indent="-285750">
              <a:buFont typeface="Arial" panose="020B0604020202020204" pitchFamily="34" charset="0"/>
              <a:buChar char="•"/>
            </a:pPr>
            <a:r>
              <a:rPr lang="en-GB" sz="1600" dirty="0"/>
              <a:t>We are developing media engagement around the awards to showcase the best of the profession to the profession and wider public.</a:t>
            </a:r>
          </a:p>
        </p:txBody>
      </p:sp>
    </p:spTree>
    <p:extLst>
      <p:ext uri="{BB962C8B-B14F-4D97-AF65-F5344CB8AC3E}">
        <p14:creationId xmlns:p14="http://schemas.microsoft.com/office/powerpoint/2010/main" val="900994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4C52A-A9F5-4B0F-89A3-CA1311C13FAA}"/>
              </a:ext>
            </a:extLst>
          </p:cNvPr>
          <p:cNvSpPr>
            <a:spLocks noGrp="1"/>
          </p:cNvSpPr>
          <p:nvPr>
            <p:ph type="title"/>
          </p:nvPr>
        </p:nvSpPr>
        <p:spPr>
          <a:xfrm>
            <a:off x="884855" y="309150"/>
            <a:ext cx="10515600" cy="875846"/>
          </a:xfrm>
        </p:spPr>
        <p:txBody>
          <a:bodyPr vert="horz" lIns="91440" tIns="45720" rIns="91440" bIns="45720" rtlCol="0" anchor="ctr">
            <a:normAutofit/>
          </a:bodyPr>
          <a:lstStyle/>
          <a:p>
            <a:r>
              <a:rPr lang="en-GB" sz="4000" b="1" dirty="0">
                <a:solidFill>
                  <a:srgbClr val="00A2A3"/>
                </a:solidFill>
              </a:rPr>
              <a:t>How the awards work</a:t>
            </a:r>
          </a:p>
        </p:txBody>
      </p:sp>
      <p:cxnSp>
        <p:nvCxnSpPr>
          <p:cNvPr id="5" name="Straight Connector 4">
            <a:extLst>
              <a:ext uri="{FF2B5EF4-FFF2-40B4-BE49-F238E27FC236}">
                <a16:creationId xmlns:a16="http://schemas.microsoft.com/office/drawing/2014/main" id="{21955CE3-9505-443F-B200-546C5F74002F}"/>
              </a:ext>
            </a:extLst>
          </p:cNvPr>
          <p:cNvCxnSpPr>
            <a:cxnSpLocks/>
          </p:cNvCxnSpPr>
          <p:nvPr/>
        </p:nvCxnSpPr>
        <p:spPr>
          <a:xfrm>
            <a:off x="975360" y="1105989"/>
            <a:ext cx="8447314"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24E779A-E1AF-56BC-4753-8904E4A5F9DB}"/>
              </a:ext>
            </a:extLst>
          </p:cNvPr>
          <p:cNvSpPr txBox="1"/>
          <p:nvPr/>
        </p:nvSpPr>
        <p:spPr>
          <a:xfrm>
            <a:off x="975359" y="1428746"/>
            <a:ext cx="9511665" cy="4878259"/>
          </a:xfrm>
          <a:prstGeom prst="rect">
            <a:avLst/>
          </a:prstGeom>
          <a:solidFill>
            <a:schemeClr val="bg1"/>
          </a:solidFill>
          <a:ln>
            <a:noFill/>
          </a:ln>
        </p:spPr>
        <p:txBody>
          <a:bodyPr wrap="square" rtlCol="0">
            <a:spAutoFit/>
          </a:bodyPr>
          <a:lstStyle>
            <a:defPPr>
              <a:defRPr lang="en-US"/>
            </a:defPPr>
            <a:lvl1pPr>
              <a:defRPr sz="1600"/>
            </a:lvl1pPr>
            <a:lvl2pPr marL="742950" lvl="1" indent="-285750">
              <a:buFont typeface="Arial" panose="020B0604020202020204" pitchFamily="34" charset="0"/>
              <a:buChar char="•"/>
              <a:defRPr sz="1600"/>
            </a:lvl2pPr>
          </a:lstStyle>
          <a:p>
            <a:pPr marL="285750" indent="-285750">
              <a:spcAft>
                <a:spcPts val="600"/>
              </a:spcAft>
              <a:buFont typeface="Arial" panose="020B0604020202020204" pitchFamily="34" charset="0"/>
              <a:buChar char="•"/>
            </a:pPr>
            <a:r>
              <a:rPr lang="en-GB" dirty="0"/>
              <a:t>All entries need to be made via the online form by the deadline.</a:t>
            </a:r>
          </a:p>
          <a:p>
            <a:pPr marL="285750" indent="-285750">
              <a:spcAft>
                <a:spcPts val="600"/>
              </a:spcAft>
              <a:buFont typeface="Arial" panose="020B0604020202020204" pitchFamily="34" charset="0"/>
              <a:buChar char="•"/>
            </a:pPr>
            <a:r>
              <a:rPr lang="en-GB" dirty="0"/>
              <a:t>The form includes basic instructions and limits word counts. Detailed instructions are available in the Notes for Entrants document.</a:t>
            </a:r>
          </a:p>
          <a:p>
            <a:pPr marL="285750" indent="-285750">
              <a:spcAft>
                <a:spcPts val="600"/>
              </a:spcAft>
              <a:buFont typeface="Arial" panose="020B0604020202020204" pitchFamily="34" charset="0"/>
              <a:buChar char="•"/>
            </a:pPr>
            <a:r>
              <a:rPr lang="en-GB" dirty="0"/>
              <a:t>The person or organisation being nominated needs to be a CDI member.</a:t>
            </a:r>
          </a:p>
          <a:p>
            <a:pPr marL="285750" indent="-285750">
              <a:spcAft>
                <a:spcPts val="600"/>
              </a:spcAft>
              <a:buFont typeface="Arial" panose="020B0604020202020204" pitchFamily="34" charset="0"/>
              <a:buChar char="•"/>
            </a:pPr>
            <a:r>
              <a:rPr lang="en-GB" dirty="0"/>
              <a:t>If you are self-nominating, you will need a secondary nominee to support your entry.</a:t>
            </a:r>
          </a:p>
          <a:p>
            <a:pPr marL="285750" indent="-285750">
              <a:spcAft>
                <a:spcPts val="600"/>
              </a:spcAft>
              <a:buFont typeface="Arial" panose="020B0604020202020204" pitchFamily="34" charset="0"/>
              <a:buChar char="•"/>
            </a:pPr>
            <a:r>
              <a:rPr lang="en-GB" dirty="0"/>
              <a:t>You can enter each category only once for the year, and if you enter more than one category it needs to be for a substantially different activity. If you enter multiple categories with activity that is considered too similar, the organisers will choose which category it best relates to and only consider the entry for that category.</a:t>
            </a:r>
          </a:p>
          <a:p>
            <a:pPr marL="285750" indent="-285750">
              <a:spcAft>
                <a:spcPts val="600"/>
              </a:spcAft>
              <a:buFont typeface="Arial" panose="020B0604020202020204" pitchFamily="34" charset="0"/>
              <a:buChar char="•"/>
            </a:pPr>
            <a:r>
              <a:rPr lang="en-GB" dirty="0"/>
              <a:t>The judges will only consider the evidence included on the entry forms when judging entries.</a:t>
            </a:r>
          </a:p>
          <a:p>
            <a:pPr marL="285750" indent="-285750">
              <a:spcAft>
                <a:spcPts val="600"/>
              </a:spcAft>
              <a:buFont typeface="Arial" panose="020B0604020202020204" pitchFamily="34" charset="0"/>
              <a:buChar char="•"/>
            </a:pPr>
            <a:r>
              <a:rPr lang="en-GB" dirty="0"/>
              <a:t>Names and organisations will be removed from entries before they are sent to judging panels.</a:t>
            </a:r>
          </a:p>
          <a:p>
            <a:pPr marL="285750" indent="-285750">
              <a:spcAft>
                <a:spcPts val="600"/>
              </a:spcAft>
              <a:buFont typeface="Arial" panose="020B0604020202020204" pitchFamily="34" charset="0"/>
              <a:buChar char="•"/>
            </a:pPr>
            <a:r>
              <a:rPr lang="en-GB" dirty="0"/>
              <a:t>Judging panels will comprise a mixture of CDI Board and Ethics and Professional Standards Committee members, award sponsors, CDI nations and regional representatives and experts.</a:t>
            </a:r>
          </a:p>
          <a:p>
            <a:pPr marL="285750" indent="-285750">
              <a:spcAft>
                <a:spcPts val="600"/>
              </a:spcAft>
              <a:buFont typeface="Arial" panose="020B0604020202020204" pitchFamily="34" charset="0"/>
              <a:buChar char="•"/>
            </a:pPr>
            <a:r>
              <a:rPr lang="en-GB" dirty="0"/>
              <a:t>Judging panels will decide a shortlist of up to three entries and a winner for each award.</a:t>
            </a:r>
          </a:p>
          <a:p>
            <a:pPr marL="285750" indent="-285750">
              <a:spcAft>
                <a:spcPts val="600"/>
              </a:spcAft>
              <a:buFont typeface="Arial" panose="020B0604020202020204" pitchFamily="34" charset="0"/>
              <a:buChar char="•"/>
            </a:pPr>
            <a:r>
              <a:rPr lang="en-GB" dirty="0"/>
              <a:t>The judges reserve the right not to shortlist any entries if they do not feel they meet the required standard.</a:t>
            </a:r>
          </a:p>
          <a:p>
            <a:pPr marL="285750" indent="-285750">
              <a:spcAft>
                <a:spcPts val="600"/>
              </a:spcAft>
              <a:buFont typeface="Arial" panose="020B0604020202020204" pitchFamily="34" charset="0"/>
              <a:buChar char="•"/>
            </a:pPr>
            <a:r>
              <a:rPr lang="en-GB" sz="1600" dirty="0"/>
              <a:t>Shortlisted entrants will be informed once judging closes and will be invited to attend the awards ceremony.</a:t>
            </a:r>
          </a:p>
          <a:p>
            <a:pPr marL="285750" indent="-285750">
              <a:spcAft>
                <a:spcPts val="600"/>
              </a:spcAft>
              <a:buFont typeface="Arial" panose="020B0604020202020204" pitchFamily="34" charset="0"/>
              <a:buChar char="•"/>
            </a:pPr>
            <a:r>
              <a:rPr lang="en-GB" sz="1600" dirty="0"/>
              <a:t>The winner for each category will be announced at the awards ceremony and presented with their trophy.</a:t>
            </a:r>
            <a:endParaRPr lang="en-GB" dirty="0"/>
          </a:p>
        </p:txBody>
      </p:sp>
    </p:spTree>
    <p:extLst>
      <p:ext uri="{BB962C8B-B14F-4D97-AF65-F5344CB8AC3E}">
        <p14:creationId xmlns:p14="http://schemas.microsoft.com/office/powerpoint/2010/main" val="4199404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4C52A-A9F5-4B0F-89A3-CA1311C13FAA}"/>
              </a:ext>
            </a:extLst>
          </p:cNvPr>
          <p:cNvSpPr>
            <a:spLocks noGrp="1"/>
          </p:cNvSpPr>
          <p:nvPr>
            <p:ph type="title"/>
          </p:nvPr>
        </p:nvSpPr>
        <p:spPr>
          <a:xfrm>
            <a:off x="884855" y="309150"/>
            <a:ext cx="7259020" cy="875846"/>
          </a:xfrm>
        </p:spPr>
        <p:txBody>
          <a:bodyPr vert="horz" lIns="91440" tIns="45720" rIns="91440" bIns="45720" rtlCol="0" anchor="ctr">
            <a:normAutofit/>
          </a:bodyPr>
          <a:lstStyle/>
          <a:p>
            <a:r>
              <a:rPr lang="en-GB" sz="4000" b="1" dirty="0">
                <a:solidFill>
                  <a:srgbClr val="00A2A3"/>
                </a:solidFill>
              </a:rPr>
              <a:t>Changes to the award categories</a:t>
            </a:r>
          </a:p>
        </p:txBody>
      </p:sp>
      <p:cxnSp>
        <p:nvCxnSpPr>
          <p:cNvPr id="5" name="Straight Connector 4">
            <a:extLst>
              <a:ext uri="{FF2B5EF4-FFF2-40B4-BE49-F238E27FC236}">
                <a16:creationId xmlns:a16="http://schemas.microsoft.com/office/drawing/2014/main" id="{21955CE3-9505-443F-B200-546C5F74002F}"/>
              </a:ext>
            </a:extLst>
          </p:cNvPr>
          <p:cNvCxnSpPr>
            <a:cxnSpLocks/>
          </p:cNvCxnSpPr>
          <p:nvPr/>
        </p:nvCxnSpPr>
        <p:spPr>
          <a:xfrm>
            <a:off x="975360" y="1105989"/>
            <a:ext cx="8447314"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D515B34-C818-352E-5452-5D8CEB8BCA3E}"/>
              </a:ext>
            </a:extLst>
          </p:cNvPr>
          <p:cNvSpPr txBox="1"/>
          <p:nvPr/>
        </p:nvSpPr>
        <p:spPr>
          <a:xfrm>
            <a:off x="975360" y="1617489"/>
            <a:ext cx="8447313" cy="3046988"/>
          </a:xfrm>
          <a:prstGeom prst="rect">
            <a:avLst/>
          </a:prstGeom>
          <a:solidFill>
            <a:schemeClr val="bg1"/>
          </a:solidFill>
          <a:ln>
            <a:noFill/>
          </a:ln>
        </p:spPr>
        <p:txBody>
          <a:bodyPr wrap="square" rtlCol="0">
            <a:spAutoFit/>
          </a:bodyPr>
          <a:lstStyle/>
          <a:p>
            <a:r>
              <a:rPr lang="en-GB" sz="1600" dirty="0">
                <a:effectLst/>
                <a:latin typeface="Calibri" panose="020F0502020204030204" pitchFamily="34" charset="0"/>
                <a:ea typeface="Calibri" panose="020F0502020204030204" pitchFamily="34" charset="0"/>
                <a:cs typeface="Times New Roman" panose="02020603050405020304" pitchFamily="18" charset="0"/>
              </a:rPr>
              <a:t>We have made changes to the award categories to;</a:t>
            </a:r>
          </a:p>
          <a:p>
            <a:pPr marL="285750" indent="-285750">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Times New Roman" panose="02020603050405020304" pitchFamily="18" charset="0"/>
              </a:rPr>
              <a:t>Recognise work from all areas of the profession, without having too many specific awards.</a:t>
            </a:r>
          </a:p>
          <a:p>
            <a:pPr marL="285750" indent="-285750">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Times New Roman" panose="02020603050405020304" pitchFamily="18" charset="0"/>
              </a:rPr>
              <a:t>Encourage more high-quality entries for each award category.</a:t>
            </a:r>
          </a:p>
          <a:p>
            <a:pPr marL="285750" indent="-285750">
              <a:buFont typeface="Arial" panose="020B0604020202020204" pitchFamily="34" charset="0"/>
              <a:buChar char="•"/>
            </a:pPr>
            <a:r>
              <a:rPr lang="en-GB" sz="1600" dirty="0">
                <a:latin typeface="Calibri" panose="020F0502020204030204" pitchFamily="34" charset="0"/>
                <a:ea typeface="Calibri" panose="020F0502020204030204" pitchFamily="34" charset="0"/>
                <a:cs typeface="Times New Roman" panose="02020603050405020304" pitchFamily="18" charset="0"/>
              </a:rPr>
              <a:t>Make the awards relevant to career development organisations as well as individuals and activities.</a:t>
            </a:r>
          </a:p>
          <a:p>
            <a:pPr marL="285750" indent="-285750">
              <a:buFont typeface="Arial" panose="020B0604020202020204" pitchFamily="34" charset="0"/>
              <a:buChar char="•"/>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dirty="0">
                <a:latin typeface="Calibri" panose="020F0502020204030204" pitchFamily="34" charset="0"/>
                <a:ea typeface="Calibri" panose="020F0502020204030204" pitchFamily="34" charset="0"/>
                <a:cs typeface="Times New Roman" panose="02020603050405020304" pitchFamily="18" charset="0"/>
              </a:rPr>
              <a:t>The Rodney Cox Lifetime Achievement Award remains as it has been – an award decided by the CDI Board in recognition of an individual who has made a significant impact in career development over their career. Entries are not accepted for this award.</a:t>
            </a:r>
          </a:p>
          <a:p>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dirty="0">
                <a:latin typeface="Calibri" panose="020F0502020204030204" pitchFamily="34" charset="0"/>
                <a:ea typeface="Calibri" panose="020F0502020204030204" pitchFamily="34" charset="0"/>
                <a:cs typeface="Times New Roman" panose="02020603050405020304" pitchFamily="18" charset="0"/>
              </a:rPr>
              <a:t>CDI Fellowships will continue to be awarded by a panel from the Ethics and Professional Standards Committee under a separate process.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3163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0573D8FB-7257-3F1F-1837-4556151389C4}"/>
              </a:ext>
            </a:extLst>
          </p:cNvPr>
          <p:cNvSpPr/>
          <p:nvPr/>
        </p:nvSpPr>
        <p:spPr>
          <a:xfrm>
            <a:off x="281174" y="2906281"/>
            <a:ext cx="5211145" cy="1077758"/>
          </a:xfrm>
          <a:prstGeom prst="roundRect">
            <a:avLst/>
          </a:prstGeom>
          <a:solidFill>
            <a:srgbClr val="F9DB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Rounded Corners 8">
            <a:extLst>
              <a:ext uri="{FF2B5EF4-FFF2-40B4-BE49-F238E27FC236}">
                <a16:creationId xmlns:a16="http://schemas.microsoft.com/office/drawing/2014/main" id="{E1023C07-DF0B-A63F-19AB-CB9DFC5D358A}"/>
              </a:ext>
            </a:extLst>
          </p:cNvPr>
          <p:cNvSpPr/>
          <p:nvPr/>
        </p:nvSpPr>
        <p:spPr>
          <a:xfrm>
            <a:off x="281174" y="5587404"/>
            <a:ext cx="5211145" cy="1270596"/>
          </a:xfrm>
          <a:prstGeom prst="roundRect">
            <a:avLst/>
          </a:prstGeom>
          <a:solidFill>
            <a:srgbClr val="F9DB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Rounded Corners 9">
            <a:extLst>
              <a:ext uri="{FF2B5EF4-FFF2-40B4-BE49-F238E27FC236}">
                <a16:creationId xmlns:a16="http://schemas.microsoft.com/office/drawing/2014/main" id="{FECB917E-B2DD-706F-2CA6-0260EF2FD3FC}"/>
              </a:ext>
            </a:extLst>
          </p:cNvPr>
          <p:cNvSpPr/>
          <p:nvPr/>
        </p:nvSpPr>
        <p:spPr>
          <a:xfrm>
            <a:off x="6101733" y="1328317"/>
            <a:ext cx="5809093" cy="1463034"/>
          </a:xfrm>
          <a:prstGeom prst="roundRect">
            <a:avLst/>
          </a:prstGeom>
          <a:solidFill>
            <a:srgbClr val="F9DB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Rounded Corners 11">
            <a:extLst>
              <a:ext uri="{FF2B5EF4-FFF2-40B4-BE49-F238E27FC236}">
                <a16:creationId xmlns:a16="http://schemas.microsoft.com/office/drawing/2014/main" id="{96AC72AE-928B-3325-3810-3CA77F8AADB8}"/>
              </a:ext>
            </a:extLst>
          </p:cNvPr>
          <p:cNvSpPr/>
          <p:nvPr/>
        </p:nvSpPr>
        <p:spPr>
          <a:xfrm>
            <a:off x="6142655" y="4505326"/>
            <a:ext cx="5809093" cy="1116836"/>
          </a:xfrm>
          <a:prstGeom prst="roundRect">
            <a:avLst/>
          </a:prstGeom>
          <a:solidFill>
            <a:srgbClr val="F9DB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Rounded Corners 7">
            <a:extLst>
              <a:ext uri="{FF2B5EF4-FFF2-40B4-BE49-F238E27FC236}">
                <a16:creationId xmlns:a16="http://schemas.microsoft.com/office/drawing/2014/main" id="{98D26325-0D8A-F0D3-1FAE-F11959024812}"/>
              </a:ext>
            </a:extLst>
          </p:cNvPr>
          <p:cNvSpPr/>
          <p:nvPr/>
        </p:nvSpPr>
        <p:spPr>
          <a:xfrm>
            <a:off x="281174" y="4105261"/>
            <a:ext cx="5211145" cy="1353398"/>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Rounded Corners 10">
            <a:extLst>
              <a:ext uri="{FF2B5EF4-FFF2-40B4-BE49-F238E27FC236}">
                <a16:creationId xmlns:a16="http://schemas.microsoft.com/office/drawing/2014/main" id="{F60B33EB-C2D6-46F1-8672-B0422A04488B}"/>
              </a:ext>
            </a:extLst>
          </p:cNvPr>
          <p:cNvSpPr/>
          <p:nvPr/>
        </p:nvSpPr>
        <p:spPr>
          <a:xfrm>
            <a:off x="6101733" y="3122769"/>
            <a:ext cx="5809093" cy="1116836"/>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Rectangle: Rounded Corners 2">
            <a:extLst>
              <a:ext uri="{FF2B5EF4-FFF2-40B4-BE49-F238E27FC236}">
                <a16:creationId xmlns:a16="http://schemas.microsoft.com/office/drawing/2014/main" id="{EF002EAE-23DC-0D03-8A5C-9BFEBBC641D3}"/>
              </a:ext>
            </a:extLst>
          </p:cNvPr>
          <p:cNvSpPr/>
          <p:nvPr/>
        </p:nvSpPr>
        <p:spPr>
          <a:xfrm>
            <a:off x="262124" y="1292805"/>
            <a:ext cx="5211145" cy="1452983"/>
          </a:xfrm>
          <a:prstGeom prst="round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5D14C52A-A9F5-4B0F-89A3-CA1311C13FAA}"/>
              </a:ext>
            </a:extLst>
          </p:cNvPr>
          <p:cNvSpPr>
            <a:spLocks noGrp="1"/>
          </p:cNvSpPr>
          <p:nvPr>
            <p:ph type="title"/>
          </p:nvPr>
        </p:nvSpPr>
        <p:spPr>
          <a:xfrm>
            <a:off x="884855" y="309150"/>
            <a:ext cx="10515600" cy="875846"/>
          </a:xfrm>
        </p:spPr>
        <p:txBody>
          <a:bodyPr vert="horz" lIns="91440" tIns="45720" rIns="91440" bIns="45720" rtlCol="0" anchor="ctr">
            <a:normAutofit/>
          </a:bodyPr>
          <a:lstStyle/>
          <a:p>
            <a:r>
              <a:rPr lang="en-GB" sz="4000" b="1" dirty="0">
                <a:solidFill>
                  <a:srgbClr val="00A2A3"/>
                </a:solidFill>
              </a:rPr>
              <a:t>The new award categories</a:t>
            </a:r>
          </a:p>
        </p:txBody>
      </p:sp>
      <p:cxnSp>
        <p:nvCxnSpPr>
          <p:cNvPr id="5" name="Straight Connector 4">
            <a:extLst>
              <a:ext uri="{FF2B5EF4-FFF2-40B4-BE49-F238E27FC236}">
                <a16:creationId xmlns:a16="http://schemas.microsoft.com/office/drawing/2014/main" id="{21955CE3-9505-443F-B200-546C5F74002F}"/>
              </a:ext>
            </a:extLst>
          </p:cNvPr>
          <p:cNvCxnSpPr>
            <a:cxnSpLocks/>
          </p:cNvCxnSpPr>
          <p:nvPr/>
        </p:nvCxnSpPr>
        <p:spPr>
          <a:xfrm>
            <a:off x="975360" y="1105989"/>
            <a:ext cx="8447314"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DC4183C-0BA0-EED5-3C95-490F05DD69AF}"/>
              </a:ext>
            </a:extLst>
          </p:cNvPr>
          <p:cNvSpPr txBox="1"/>
          <p:nvPr/>
        </p:nvSpPr>
        <p:spPr>
          <a:xfrm>
            <a:off x="309220" y="1252407"/>
            <a:ext cx="5203560" cy="5847755"/>
          </a:xfrm>
          <a:prstGeom prst="rect">
            <a:avLst/>
          </a:prstGeom>
          <a:noFill/>
          <a:ln>
            <a:noFill/>
          </a:ln>
        </p:spPr>
        <p:txBody>
          <a:bodyPr wrap="square" rtlCol="0">
            <a:spAutoFit/>
          </a:bodyPr>
          <a:lstStyle/>
          <a:p>
            <a:r>
              <a:rPr lang="en-GB" sz="1600" b="1" dirty="0">
                <a:effectLst/>
                <a:latin typeface="Calibri" panose="020F0502020204030204" pitchFamily="34" charset="0"/>
                <a:ea typeface="Calibri" panose="020F0502020204030204" pitchFamily="34" charset="0"/>
                <a:cs typeface="Times New Roman" panose="02020603050405020304" pitchFamily="18" charset="0"/>
              </a:rPr>
              <a:t>Careers programme - education settings</a:t>
            </a:r>
          </a:p>
          <a:p>
            <a:pPr marL="285750" indent="-2857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Recognising outstanding careers programmes in any education setting for clients of any age, including primary, secondary and special schools, PRUs, colleges and sixth-forms, universities and training providers. The award recognises programmes that achieve an impact for clients in any area of career development, from careers education including work-based learning, to information, advice and guidance programmes.</a:t>
            </a:r>
          </a:p>
          <a:p>
            <a:pPr marL="285750" indent="-285750">
              <a:buFont typeface="Arial" panose="020B0604020202020204" pitchFamily="34" charset="0"/>
              <a:buChar char="•"/>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latin typeface="Calibri" panose="020F0502020204030204" pitchFamily="34" charset="0"/>
                <a:ea typeface="Calibri" panose="020F0502020204030204" pitchFamily="34" charset="0"/>
                <a:cs typeface="Times New Roman" panose="02020603050405020304" pitchFamily="18" charset="0"/>
              </a:rPr>
              <a:t>Careers programme – non-education settings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200" dirty="0">
                <a:latin typeface="Calibri" panose="020F0502020204030204" pitchFamily="34" charset="0"/>
                <a:ea typeface="Calibri" panose="020F0502020204030204" pitchFamily="34" charset="0"/>
                <a:cs typeface="Times New Roman" panose="02020603050405020304" pitchFamily="18" charset="0"/>
              </a:rPr>
              <a:t>Recognising outstanding careers programmes that are delivered outside formal education settings, such as within employers, by charities in the community, in prisons or with ex-offenders. Programmes are recognised for impact for clients with any aspect of career development.</a:t>
            </a:r>
          </a:p>
          <a:p>
            <a:pPr marL="285750" indent="-285750">
              <a:buFont typeface="Arial" panose="020B0604020202020204" pitchFamily="34" charset="0"/>
              <a:buChar char="•"/>
            </a:pPr>
            <a:endParaRPr lang="en-GB" sz="8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800" dirty="0">
              <a:latin typeface="Calibri" panose="020F0502020204030204" pitchFamily="34" charset="0"/>
              <a:ea typeface="Calibri" panose="020F0502020204030204" pitchFamily="34" charset="0"/>
              <a:cs typeface="Times New Roman" panose="02020603050405020304" pitchFamily="18" charset="0"/>
            </a:endParaRPr>
          </a:p>
          <a:p>
            <a:r>
              <a:rPr lang="en-GB" sz="1600" b="1" dirty="0">
                <a:latin typeface="Calibri" panose="020F0502020204030204" pitchFamily="34" charset="0"/>
                <a:ea typeface="Calibri" panose="020F0502020204030204" pitchFamily="34" charset="0"/>
                <a:cs typeface="Times New Roman" panose="02020603050405020304" pitchFamily="18" charset="0"/>
              </a:rPr>
              <a:t>Career development professional working in education settings</a:t>
            </a:r>
          </a:p>
          <a:p>
            <a:pPr marL="285750" indent="-2857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Recognising an individual who has made an outstanding contribution over the past year to clients of any age in an education setting such as primary, secondary and special schools, Pupil Referral Units, colleges and sixth-forms, universities and training providers.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latin typeface="Calibri" panose="020F0502020204030204" pitchFamily="34" charset="0"/>
                <a:ea typeface="Calibri" panose="020F0502020204030204" pitchFamily="34" charset="0"/>
                <a:cs typeface="Times New Roman" panose="02020603050405020304" pitchFamily="18" charset="0"/>
              </a:rPr>
              <a:t>Career development professional working in non-education settings</a:t>
            </a:r>
          </a:p>
          <a:p>
            <a:pPr marL="285750" indent="-2857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Recognising an individual who has made an outstanding contribution over the past year to clients of any age </a:t>
            </a:r>
            <a:r>
              <a:rPr lang="en-GB" sz="1200" dirty="0">
                <a:latin typeface="Calibri" panose="020F0502020204030204" pitchFamily="34" charset="0"/>
                <a:ea typeface="Calibri" panose="020F0502020204030204" pitchFamily="34" charset="0"/>
                <a:cs typeface="Times New Roman" panose="02020603050405020304" pitchFamily="18" charset="0"/>
              </a:rPr>
              <a:t>outside formal education settings, which may include employment services, employers the voluntary sector, or any other client-based career development support</a:t>
            </a:r>
            <a:r>
              <a:rPr lang="en-GB" sz="12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099728A-B90D-BB2B-7CEB-BB033CF858F1}"/>
              </a:ext>
            </a:extLst>
          </p:cNvPr>
          <p:cNvSpPr txBox="1"/>
          <p:nvPr/>
        </p:nvSpPr>
        <p:spPr>
          <a:xfrm>
            <a:off x="6096001" y="1328317"/>
            <a:ext cx="5814826" cy="4708981"/>
          </a:xfrm>
          <a:prstGeom prst="rect">
            <a:avLst/>
          </a:prstGeom>
          <a:noFill/>
          <a:ln>
            <a:noFill/>
          </a:ln>
        </p:spPr>
        <p:txBody>
          <a:bodyPr wrap="square" rtlCol="0">
            <a:spAutoFit/>
          </a:bodyPr>
          <a:lstStyle/>
          <a:p>
            <a:r>
              <a:rPr lang="en-GB" sz="1600" b="1" dirty="0">
                <a:latin typeface="Calibri" panose="020F0502020204030204" pitchFamily="34" charset="0"/>
                <a:ea typeface="Calibri" panose="020F0502020204030204" pitchFamily="34" charset="0"/>
                <a:cs typeface="Times New Roman" panose="02020603050405020304" pitchFamily="18" charset="0"/>
              </a:rPr>
              <a:t>Careers provider of the year</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Recognising outstanding organisations providing career development services whether for young people or adults. The award recognises the organisation’s commitment to professionalism, continuous development of their team, and adherence to the Code of Ethics to offer clients high quality, impartial and expert careers support. Organisations can be of any size and need to demonstrate the impact of their approach on their delivery for clients.</a:t>
            </a:r>
          </a:p>
          <a:p>
            <a:pPr marL="285750" indent="-285750">
              <a:buFont typeface="Arial" panose="020B0604020202020204" pitchFamily="34" charset="0"/>
              <a:buChar char="•"/>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b="1" dirty="0">
                <a:effectLst/>
                <a:latin typeface="Calibri" panose="020F0502020204030204" pitchFamily="34" charset="0"/>
                <a:ea typeface="Calibri" panose="020F0502020204030204" pitchFamily="34" charset="0"/>
                <a:cs typeface="Times New Roman" panose="02020603050405020304" pitchFamily="18" charset="0"/>
              </a:rPr>
              <a:t>Innovative product, resource or technology</a:t>
            </a:r>
          </a:p>
          <a:p>
            <a:pPr marL="285750" indent="-285750">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Recognising excellent new products, resources and technologies that have had an impact in the past year – whether in work with clients, supporting practitioners or advancing the profession more generally. The award is for new innovations, rather than existing and ongoing services, and is open to individuals and organisations.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400" dirty="0">
              <a:latin typeface="Calibri" panose="020F0502020204030204" pitchFamily="34" charset="0"/>
              <a:ea typeface="Calibri" panose="020F0502020204030204" pitchFamily="34" charset="0"/>
              <a:cs typeface="Times New Roman" panose="02020603050405020304" pitchFamily="18" charset="0"/>
            </a:endParaRPr>
          </a:p>
          <a:p>
            <a:r>
              <a:rPr lang="en-GB" sz="1600" b="1" dirty="0">
                <a:latin typeface="Calibri" panose="020F0502020204030204" pitchFamily="34" charset="0"/>
                <a:ea typeface="Calibri" panose="020F0502020204030204" pitchFamily="34" charset="0"/>
                <a:cs typeface="Times New Roman" panose="02020603050405020304" pitchFamily="18" charset="0"/>
              </a:rPr>
              <a:t>Contribution to the development of the profession</a:t>
            </a:r>
          </a:p>
          <a:p>
            <a:pPr marL="285750" indent="-285750">
              <a:buFont typeface="Arial" panose="020B0604020202020204" pitchFamily="34" charset="0"/>
              <a:buChar char="•"/>
            </a:pPr>
            <a:r>
              <a:rPr lang="en-GB" sz="1200" dirty="0">
                <a:latin typeface="Calibri" panose="020F0502020204030204" pitchFamily="34" charset="0"/>
                <a:ea typeface="Calibri" panose="020F0502020204030204" pitchFamily="34" charset="0"/>
                <a:cs typeface="Times New Roman" panose="02020603050405020304" pitchFamily="18" charset="0"/>
              </a:rPr>
              <a:t>Recognising an individual, team or organisation that has made an outstanding contribution to the profession over the past year, whether through delivery of a careers programme or activity, undertaking a piece of research, delivering outstanding training, professional development or other impactful activity. </a:t>
            </a:r>
          </a:p>
          <a:p>
            <a:pPr marL="285750" indent="-285750">
              <a:buFont typeface="Arial" panose="020B0604020202020204" pitchFamily="34" charset="0"/>
              <a:buChar char="•"/>
            </a:pP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5060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ED7318-580E-0578-9252-8641829A71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1FD341-FBDE-C97A-2204-13F2728FD4FF}"/>
              </a:ext>
            </a:extLst>
          </p:cNvPr>
          <p:cNvSpPr>
            <a:spLocks noGrp="1"/>
          </p:cNvSpPr>
          <p:nvPr>
            <p:ph type="title"/>
          </p:nvPr>
        </p:nvSpPr>
        <p:spPr>
          <a:xfrm>
            <a:off x="884855" y="309150"/>
            <a:ext cx="7259020" cy="875846"/>
          </a:xfrm>
        </p:spPr>
        <p:txBody>
          <a:bodyPr vert="horz" lIns="91440" tIns="45720" rIns="91440" bIns="45720" rtlCol="0" anchor="ctr">
            <a:normAutofit/>
          </a:bodyPr>
          <a:lstStyle/>
          <a:p>
            <a:r>
              <a:rPr lang="en-GB" sz="4000" b="1" dirty="0">
                <a:solidFill>
                  <a:srgbClr val="00A2A3"/>
                </a:solidFill>
              </a:rPr>
              <a:t>What about the old awards?</a:t>
            </a:r>
          </a:p>
        </p:txBody>
      </p:sp>
      <p:cxnSp>
        <p:nvCxnSpPr>
          <p:cNvPr id="5" name="Straight Connector 4">
            <a:extLst>
              <a:ext uri="{FF2B5EF4-FFF2-40B4-BE49-F238E27FC236}">
                <a16:creationId xmlns:a16="http://schemas.microsoft.com/office/drawing/2014/main" id="{EE0EA745-9B17-F08D-98AD-3643757E69C8}"/>
              </a:ext>
            </a:extLst>
          </p:cNvPr>
          <p:cNvCxnSpPr>
            <a:cxnSpLocks/>
          </p:cNvCxnSpPr>
          <p:nvPr/>
        </p:nvCxnSpPr>
        <p:spPr>
          <a:xfrm>
            <a:off x="975360" y="1105989"/>
            <a:ext cx="8447314"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94F95A93-F4BF-FB19-6802-B84DAA667403}"/>
              </a:ext>
            </a:extLst>
          </p:cNvPr>
          <p:cNvSpPr txBox="1"/>
          <p:nvPr/>
        </p:nvSpPr>
        <p:spPr>
          <a:xfrm>
            <a:off x="975360" y="1617489"/>
            <a:ext cx="8447313" cy="3046988"/>
          </a:xfrm>
          <a:prstGeom prst="rect">
            <a:avLst/>
          </a:prstGeom>
          <a:solidFill>
            <a:schemeClr val="bg1"/>
          </a:solidFill>
          <a:ln>
            <a:noFill/>
          </a:ln>
        </p:spPr>
        <p:txBody>
          <a:bodyPr wrap="square" rtlCol="0">
            <a:spAutoFit/>
          </a:bodyPr>
          <a:lstStyle/>
          <a:p>
            <a:r>
              <a:rPr lang="en-GB" sz="1600" dirty="0">
                <a:effectLst/>
                <a:latin typeface="Calibri" panose="020F0502020204030204" pitchFamily="34" charset="0"/>
                <a:ea typeface="Calibri" panose="020F0502020204030204" pitchFamily="34" charset="0"/>
                <a:cs typeface="Times New Roman" panose="02020603050405020304" pitchFamily="18" charset="0"/>
              </a:rPr>
              <a:t>We know that some of the previous awards were popular and these will be integrated into other activities.</a:t>
            </a:r>
          </a:p>
          <a:p>
            <a:endParaRPr lang="en-GB" sz="1600" dirty="0">
              <a:latin typeface="Calibri" panose="020F0502020204030204" pitchFamily="34" charset="0"/>
              <a:ea typeface="Calibri" panose="020F0502020204030204" pitchFamily="34" charset="0"/>
              <a:cs typeface="Times New Roman" panose="02020603050405020304" pitchFamily="18" charset="0"/>
            </a:endParaRPr>
          </a:p>
          <a:p>
            <a:r>
              <a:rPr lang="en-GB" sz="1600" dirty="0">
                <a:effectLst/>
                <a:latin typeface="Calibri" panose="020F0502020204030204" pitchFamily="34" charset="0"/>
                <a:ea typeface="Calibri" panose="020F0502020204030204" pitchFamily="34" charset="0"/>
                <a:cs typeface="Times New Roman" panose="02020603050405020304" pitchFamily="18" charset="0"/>
              </a:rPr>
              <a:t>For example, the Careers Leader of the Year award will be selected separately as part of the National Careers Leaders’ Conference and will be awarded to the winner there. This allows us to recognise the winner of the award at the event which relates directly to the work of those entering.</a:t>
            </a:r>
          </a:p>
          <a:p>
            <a:endParaRPr lang="en-GB" sz="1600" dirty="0">
              <a:latin typeface="Calibri" panose="020F0502020204030204" pitchFamily="34" charset="0"/>
              <a:ea typeface="Calibri" panose="020F0502020204030204" pitchFamily="34" charset="0"/>
              <a:cs typeface="Times New Roman" panose="02020603050405020304" pitchFamily="18" charset="0"/>
            </a:endParaRPr>
          </a:p>
          <a:p>
            <a:r>
              <a:rPr lang="en-GB" sz="1600" dirty="0">
                <a:latin typeface="Calibri" panose="020F0502020204030204" pitchFamily="34" charset="0"/>
                <a:ea typeface="Calibri" panose="020F0502020204030204" pitchFamily="34" charset="0"/>
                <a:cs typeface="Times New Roman" panose="02020603050405020304" pitchFamily="18" charset="0"/>
              </a:rPr>
              <a:t>Careers Leaders can still enter for awards within the new categories – for their programmes, their own impact and for any innovative products, resources or technologies they develop.</a:t>
            </a:r>
          </a:p>
          <a:p>
            <a:endParaRPr lang="en-GB" sz="1600" dirty="0">
              <a:latin typeface="Calibri" panose="020F0502020204030204" pitchFamily="34" charset="0"/>
              <a:ea typeface="Calibri" panose="020F0502020204030204" pitchFamily="34" charset="0"/>
              <a:cs typeface="Times New Roman" panose="02020603050405020304" pitchFamily="18" charset="0"/>
            </a:endParaRPr>
          </a:p>
          <a:p>
            <a:r>
              <a:rPr lang="en-GB" sz="1600" dirty="0">
                <a:effectLst/>
                <a:latin typeface="Calibri" panose="020F0502020204030204" pitchFamily="34" charset="0"/>
                <a:ea typeface="Calibri" panose="020F0502020204030204" pitchFamily="34" charset="0"/>
                <a:cs typeface="Times New Roman" panose="02020603050405020304" pitchFamily="18" charset="0"/>
              </a:rPr>
              <a:t>For 2026, we will explore adding an award for research to the National Research Conference. Again, anyone completing outstanding research can still enter through one of the relevant new categories.</a:t>
            </a:r>
          </a:p>
        </p:txBody>
      </p:sp>
    </p:spTree>
    <p:extLst>
      <p:ext uri="{BB962C8B-B14F-4D97-AF65-F5344CB8AC3E}">
        <p14:creationId xmlns:p14="http://schemas.microsoft.com/office/powerpoint/2010/main" val="162802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826417-1881-C414-CFED-4D3D581CE2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9588AE-63D4-E433-9039-96FE4ADA493A}"/>
              </a:ext>
            </a:extLst>
          </p:cNvPr>
          <p:cNvSpPr>
            <a:spLocks noGrp="1"/>
          </p:cNvSpPr>
          <p:nvPr>
            <p:ph type="title"/>
          </p:nvPr>
        </p:nvSpPr>
        <p:spPr>
          <a:xfrm>
            <a:off x="884855" y="309150"/>
            <a:ext cx="7259020" cy="875846"/>
          </a:xfrm>
        </p:spPr>
        <p:txBody>
          <a:bodyPr vert="horz" lIns="91440" tIns="45720" rIns="91440" bIns="45720" rtlCol="0" anchor="ctr">
            <a:normAutofit/>
          </a:bodyPr>
          <a:lstStyle/>
          <a:p>
            <a:r>
              <a:rPr lang="en-GB" sz="4000" b="1" dirty="0">
                <a:solidFill>
                  <a:srgbClr val="00A2A3"/>
                </a:solidFill>
              </a:rPr>
              <a:t>What can I expect as an entrant?</a:t>
            </a:r>
          </a:p>
        </p:txBody>
      </p:sp>
      <p:cxnSp>
        <p:nvCxnSpPr>
          <p:cNvPr id="5" name="Straight Connector 4">
            <a:extLst>
              <a:ext uri="{FF2B5EF4-FFF2-40B4-BE49-F238E27FC236}">
                <a16:creationId xmlns:a16="http://schemas.microsoft.com/office/drawing/2014/main" id="{9B391820-AD6A-0EC9-D02B-629B84EBC721}"/>
              </a:ext>
            </a:extLst>
          </p:cNvPr>
          <p:cNvCxnSpPr>
            <a:cxnSpLocks/>
          </p:cNvCxnSpPr>
          <p:nvPr/>
        </p:nvCxnSpPr>
        <p:spPr>
          <a:xfrm>
            <a:off x="975360" y="1105989"/>
            <a:ext cx="8447314"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9032D8AB-C29C-B48F-CEF1-0B9564B5655E}"/>
              </a:ext>
            </a:extLst>
          </p:cNvPr>
          <p:cNvSpPr txBox="1"/>
          <p:nvPr/>
        </p:nvSpPr>
        <p:spPr>
          <a:xfrm>
            <a:off x="975360" y="1297888"/>
            <a:ext cx="8447314" cy="3046988"/>
          </a:xfrm>
          <a:prstGeom prst="rect">
            <a:avLst/>
          </a:prstGeom>
          <a:solidFill>
            <a:schemeClr val="bg1"/>
          </a:solidFill>
          <a:ln>
            <a:noFill/>
          </a:ln>
        </p:spPr>
        <p:txBody>
          <a:bodyPr wrap="square" rtlCol="0">
            <a:spAutoFit/>
          </a:bodyPr>
          <a:lstStyle/>
          <a:p>
            <a:r>
              <a:rPr lang="en-GB" sz="1600" dirty="0">
                <a:effectLst/>
                <a:latin typeface="Calibri" panose="020F0502020204030204" pitchFamily="34" charset="0"/>
                <a:ea typeface="Calibri" panose="020F0502020204030204" pitchFamily="34" charset="0"/>
                <a:cs typeface="Times New Roman" panose="02020603050405020304" pitchFamily="18" charset="0"/>
              </a:rPr>
              <a:t>Once the judging panels have concluded (around the end of March), we will inform you whether your entry has been shortlisted.</a:t>
            </a:r>
          </a:p>
          <a:p>
            <a:endParaRPr lang="en-GB" sz="1600" dirty="0">
              <a:latin typeface="Calibri" panose="020F0502020204030204" pitchFamily="34" charset="0"/>
              <a:ea typeface="Calibri" panose="020F0502020204030204" pitchFamily="34" charset="0"/>
              <a:cs typeface="Times New Roman" panose="02020603050405020304" pitchFamily="18" charset="0"/>
            </a:endParaRPr>
          </a:p>
          <a:p>
            <a:r>
              <a:rPr lang="en-GB" sz="1600" dirty="0">
                <a:effectLst/>
                <a:latin typeface="Calibri" panose="020F0502020204030204" pitchFamily="34" charset="0"/>
                <a:ea typeface="Calibri" panose="020F0502020204030204" pitchFamily="34" charset="0"/>
                <a:cs typeface="Times New Roman" panose="02020603050405020304" pitchFamily="18" charset="0"/>
              </a:rPr>
              <a:t>If you have been shortlisted you will;</a:t>
            </a:r>
          </a:p>
          <a:p>
            <a:pPr marL="285750" indent="-285750">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Times New Roman" panose="02020603050405020304" pitchFamily="18" charset="0"/>
              </a:rPr>
              <a:t>Receive the ‘UKCDA Shortlist 2025’ logo to add to your email signature and social media.</a:t>
            </a:r>
          </a:p>
          <a:p>
            <a:pPr marL="285750" indent="-285750">
              <a:buFont typeface="Arial" panose="020B0604020202020204" pitchFamily="34" charset="0"/>
              <a:buChar char="•"/>
            </a:pPr>
            <a:r>
              <a:rPr lang="en-GB" sz="1600" dirty="0">
                <a:latin typeface="Calibri" panose="020F0502020204030204" pitchFamily="34" charset="0"/>
                <a:ea typeface="Calibri" panose="020F0502020204030204" pitchFamily="34" charset="0"/>
                <a:cs typeface="Times New Roman" panose="02020603050405020304" pitchFamily="18" charset="0"/>
              </a:rPr>
              <a:t>We would encourage you to post about being shortlisted and link to the awards page.</a:t>
            </a:r>
          </a:p>
          <a:p>
            <a:pPr marL="285750" indent="-285750">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Times New Roman" panose="02020603050405020304" pitchFamily="18" charset="0"/>
              </a:rPr>
              <a:t>You will be invited to the UKCDA awards ceremony and each entry will receive one free ticket, with more available to purchase.</a:t>
            </a:r>
          </a:p>
          <a:p>
            <a:pPr marL="285750" indent="-285750">
              <a:buFont typeface="Arial" panose="020B0604020202020204" pitchFamily="34" charset="0"/>
              <a:buChar char="•"/>
            </a:pPr>
            <a:r>
              <a:rPr lang="en-GB" sz="1600" dirty="0">
                <a:latin typeface="Calibri" panose="020F0502020204030204" pitchFamily="34" charset="0"/>
                <a:ea typeface="Calibri" panose="020F0502020204030204" pitchFamily="34" charset="0"/>
                <a:cs typeface="Times New Roman" panose="02020603050405020304" pitchFamily="18" charset="0"/>
              </a:rPr>
              <a:t>We will be in touch to gather additional information and possibly to film a short video to support your entry. This may be shown on social media and at the awards ceremony.</a:t>
            </a:r>
          </a:p>
          <a:p>
            <a:pPr marL="285750" indent="-285750">
              <a:buFont typeface="Arial" panose="020B0604020202020204" pitchFamily="34" charset="0"/>
              <a:buChar char="•"/>
            </a:pPr>
            <a:r>
              <a:rPr lang="en-GB" sz="1600" dirty="0">
                <a:effectLst/>
                <a:latin typeface="Calibri" panose="020F0502020204030204" pitchFamily="34" charset="0"/>
                <a:ea typeface="Calibri" panose="020F0502020204030204" pitchFamily="34" charset="0"/>
                <a:cs typeface="Times New Roman" panose="02020603050405020304" pitchFamily="18" charset="0"/>
              </a:rPr>
              <a:t>We may ask if you would like to be involved in other activity to raise the profile of the awards and your shortlisting, such as talking to awards sponsors or being part of media publicity.</a:t>
            </a:r>
          </a:p>
        </p:txBody>
      </p:sp>
      <p:pic>
        <p:nvPicPr>
          <p:cNvPr id="4" name="Picture 4">
            <a:extLst>
              <a:ext uri="{FF2B5EF4-FFF2-40B4-BE49-F238E27FC236}">
                <a16:creationId xmlns:a16="http://schemas.microsoft.com/office/drawing/2014/main" id="{EA6EB50F-A1BA-8685-E948-804A6F0274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0206" y="4359490"/>
            <a:ext cx="4441794" cy="249850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86E217A-04DE-B080-D568-CE974A2C465C}"/>
              </a:ext>
            </a:extLst>
          </p:cNvPr>
          <p:cNvSpPr txBox="1"/>
          <p:nvPr/>
        </p:nvSpPr>
        <p:spPr>
          <a:xfrm>
            <a:off x="975360" y="4276809"/>
            <a:ext cx="6441589" cy="2062103"/>
          </a:xfrm>
          <a:prstGeom prst="rect">
            <a:avLst/>
          </a:prstGeom>
          <a:solidFill>
            <a:schemeClr val="bg1"/>
          </a:solidFill>
          <a:ln>
            <a:noFill/>
          </a:ln>
        </p:spPr>
        <p:txBody>
          <a:bodyPr wrap="square" rtlCol="0">
            <a:spAutoFit/>
          </a:bodyPr>
          <a:lstStyle/>
          <a:p>
            <a:r>
              <a:rPr lang="en-GB" sz="1600" dirty="0">
                <a:latin typeface="Calibri" panose="020F0502020204030204" pitchFamily="34" charset="0"/>
                <a:ea typeface="Calibri" panose="020F0502020204030204" pitchFamily="34" charset="0"/>
                <a:cs typeface="Times New Roman" panose="02020603050405020304" pitchFamily="18" charset="0"/>
              </a:rPr>
              <a:t>On the 17</a:t>
            </a:r>
            <a:r>
              <a:rPr lang="en-GB" sz="1600" baseline="30000" dirty="0">
                <a:latin typeface="Calibri" panose="020F0502020204030204" pitchFamily="34" charset="0"/>
                <a:ea typeface="Calibri" panose="020F0502020204030204" pitchFamily="34" charset="0"/>
                <a:cs typeface="Times New Roman" panose="02020603050405020304" pitchFamily="18" charset="0"/>
              </a:rPr>
              <a:t>th</a:t>
            </a:r>
            <a:r>
              <a:rPr lang="en-GB" sz="1600" dirty="0">
                <a:latin typeface="Calibri" panose="020F0502020204030204" pitchFamily="34" charset="0"/>
                <a:ea typeface="Calibri" panose="020F0502020204030204" pitchFamily="34" charset="0"/>
                <a:cs typeface="Times New Roman" panose="02020603050405020304" pitchFamily="18" charset="0"/>
              </a:rPr>
              <a:t> June, you and your guests can join us for the UKCDA ceremony, being held at the Royal National Hotel in London.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600" dirty="0">
              <a:latin typeface="Calibri" panose="020F0502020204030204" pitchFamily="34" charset="0"/>
              <a:ea typeface="Calibri" panose="020F0502020204030204" pitchFamily="34" charset="0"/>
              <a:cs typeface="Times New Roman" panose="02020603050405020304" pitchFamily="18" charset="0"/>
            </a:endParaRPr>
          </a:p>
          <a:p>
            <a:r>
              <a:rPr lang="en-GB" sz="1600" dirty="0">
                <a:latin typeface="Calibri" panose="020F0502020204030204" pitchFamily="34" charset="0"/>
                <a:ea typeface="Calibri" panose="020F0502020204030204" pitchFamily="34" charset="0"/>
                <a:cs typeface="Times New Roman" panose="02020603050405020304" pitchFamily="18" charset="0"/>
              </a:rPr>
              <a:t>The ceremony will include dinner and we are developing an exciting theme for the evening, with greater focus on the shortlisted entrants and winners for each category, such as by;</a:t>
            </a:r>
          </a:p>
          <a:p>
            <a:pPr marL="285750" indent="-285750">
              <a:buFont typeface="Arial" panose="020B0604020202020204" pitchFamily="34" charset="0"/>
              <a:buChar char="•"/>
            </a:pPr>
            <a:r>
              <a:rPr lang="en-GB" sz="1600" dirty="0">
                <a:latin typeface="Calibri" panose="020F0502020204030204" pitchFamily="34" charset="0"/>
                <a:cs typeface="Times New Roman" panose="02020603050405020304" pitchFamily="18" charset="0"/>
              </a:rPr>
              <a:t>Sharing videos of the shortlisted entrants’ work.</a:t>
            </a:r>
          </a:p>
          <a:p>
            <a:pPr marL="285750" indent="-285750">
              <a:buFont typeface="Arial" panose="020B0604020202020204" pitchFamily="34" charset="0"/>
              <a:buChar char="•"/>
            </a:pPr>
            <a:r>
              <a:rPr lang="en-GB" sz="1600" dirty="0">
                <a:latin typeface="Calibri" panose="020F0502020204030204" pitchFamily="34" charset="0"/>
                <a:cs typeface="Times New Roman" panose="02020603050405020304" pitchFamily="18" charset="0"/>
              </a:rPr>
              <a:t>Allowing more time for winners to give a short speech.</a:t>
            </a:r>
          </a:p>
        </p:txBody>
      </p:sp>
    </p:spTree>
    <p:extLst>
      <p:ext uri="{BB962C8B-B14F-4D97-AF65-F5344CB8AC3E}">
        <p14:creationId xmlns:p14="http://schemas.microsoft.com/office/powerpoint/2010/main" val="327203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480DD-1CC0-C714-F0F9-F3B8582F31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0866E2-559D-6089-882F-976A160ABFF4}"/>
              </a:ext>
            </a:extLst>
          </p:cNvPr>
          <p:cNvSpPr>
            <a:spLocks noGrp="1"/>
          </p:cNvSpPr>
          <p:nvPr>
            <p:ph type="ctrTitle"/>
          </p:nvPr>
        </p:nvSpPr>
        <p:spPr>
          <a:xfrm>
            <a:off x="1524000" y="2650171"/>
            <a:ext cx="9144000" cy="2387600"/>
          </a:xfrm>
        </p:spPr>
        <p:txBody>
          <a:bodyPr vert="horz" lIns="91440" tIns="45720" rIns="91440" bIns="45720" rtlCol="0" anchor="b">
            <a:noAutofit/>
          </a:bodyPr>
          <a:lstStyle/>
          <a:p>
            <a:r>
              <a:rPr lang="en-GB" sz="4400" b="1" dirty="0">
                <a:solidFill>
                  <a:srgbClr val="000066"/>
                </a:solidFill>
              </a:rPr>
              <a:t>The UKCDAs are a fantastic way to recognise the outstanding achievements of yourselves and colleagues.</a:t>
            </a:r>
            <a:br>
              <a:rPr lang="en-GB" sz="4400" b="1" dirty="0">
                <a:solidFill>
                  <a:srgbClr val="000066"/>
                </a:solidFill>
              </a:rPr>
            </a:br>
            <a:br>
              <a:rPr lang="en-GB" sz="4400" b="1" dirty="0">
                <a:solidFill>
                  <a:srgbClr val="000066"/>
                </a:solidFill>
              </a:rPr>
            </a:br>
            <a:r>
              <a:rPr lang="en-GB" sz="4400" b="1" dirty="0">
                <a:solidFill>
                  <a:srgbClr val="000066"/>
                </a:solidFill>
              </a:rPr>
              <a:t>We wish everyone the best of luck with their entries.</a:t>
            </a:r>
          </a:p>
        </p:txBody>
      </p:sp>
      <p:cxnSp>
        <p:nvCxnSpPr>
          <p:cNvPr id="4" name="Straight Connector 3">
            <a:extLst>
              <a:ext uri="{FF2B5EF4-FFF2-40B4-BE49-F238E27FC236}">
                <a16:creationId xmlns:a16="http://schemas.microsoft.com/office/drawing/2014/main" id="{F4339A19-3B1B-D1E4-D729-4DCE418E96CF}"/>
              </a:ext>
            </a:extLst>
          </p:cNvPr>
          <p:cNvCxnSpPr>
            <a:cxnSpLocks/>
          </p:cNvCxnSpPr>
          <p:nvPr/>
        </p:nvCxnSpPr>
        <p:spPr>
          <a:xfrm>
            <a:off x="2836001" y="3336191"/>
            <a:ext cx="6612799" cy="0"/>
          </a:xfrm>
          <a:prstGeom prst="line">
            <a:avLst/>
          </a:prstGeom>
          <a:ln w="38100">
            <a:solidFill>
              <a:srgbClr val="D6009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5951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1574</Words>
  <Application>Microsoft Office PowerPoint</Application>
  <PresentationFormat>Widescreen</PresentationFormat>
  <Paragraphs>99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Overview of the UK Career Development Awards</vt:lpstr>
      <vt:lpstr>Purpose of the UK Career Development Awards</vt:lpstr>
      <vt:lpstr>Why have we changed the awards?</vt:lpstr>
      <vt:lpstr>How the awards work</vt:lpstr>
      <vt:lpstr>Changes to the award categories</vt:lpstr>
      <vt:lpstr>The new award categories</vt:lpstr>
      <vt:lpstr>What about the old awards?</vt:lpstr>
      <vt:lpstr>What can I expect as an entrant?</vt:lpstr>
      <vt:lpstr>The UKCDAs are a fantastic way to recognise the outstanding achievements of yourselves and colleagues.  We wish everyone the best of luck with their entries.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#CDIBigListen</dc:title>
  <dc:creator>David Morgan</dc:creator>
  <cp:lastModifiedBy>David Morgan</cp:lastModifiedBy>
  <cp:revision>62</cp:revision>
  <dcterms:created xsi:type="dcterms:W3CDTF">2021-08-23T12:58:59Z</dcterms:created>
  <dcterms:modified xsi:type="dcterms:W3CDTF">2025-01-13T11:24:30Z</dcterms:modified>
</cp:coreProperties>
</file>