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48"/>
  </p:notesMasterIdLst>
  <p:sldIdLst>
    <p:sldId id="256" r:id="rId6"/>
    <p:sldId id="257" r:id="rId7"/>
    <p:sldId id="258" r:id="rId8"/>
    <p:sldId id="259" r:id="rId9"/>
    <p:sldId id="260" r:id="rId10"/>
    <p:sldId id="261" r:id="rId11"/>
    <p:sldId id="262" r:id="rId12"/>
    <p:sldId id="360" r:id="rId13"/>
    <p:sldId id="264" r:id="rId14"/>
    <p:sldId id="338"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3" r:id="rId42"/>
    <p:sldId id="294" r:id="rId43"/>
    <p:sldId id="295" r:id="rId44"/>
    <p:sldId id="296" r:id="rId45"/>
    <p:sldId id="292" r:id="rId46"/>
    <p:sldId id="297" r:id="rId4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6DAE88-AAEC-6616-855D-24893B254377}" v="12" dt="2026-09-30T17:06:42.1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1" d="100"/>
          <a:sy n="101" d="100"/>
        </p:scale>
        <p:origin x="348"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e Alder" userId="S::sue.alder@thecdi.net::bbb8460b-95bb-40d6-b357-8e623291afdf" providerId="AD" clId="Web-{0CA12E8B-5116-FBAB-67A0-6F004903DC86}"/>
    <pc:docChg chg="modSld">
      <pc:chgData name="Sue Alder" userId="S::sue.alder@thecdi.net::bbb8460b-95bb-40d6-b357-8e623291afdf" providerId="AD" clId="Web-{0CA12E8B-5116-FBAB-67A0-6F004903DC86}" dt="2026-09-02T12:40:19.204" v="43"/>
      <pc:docMkLst>
        <pc:docMk/>
      </pc:docMkLst>
      <pc:sldChg chg="modNotes">
        <pc:chgData name="Sue Alder" userId="S::sue.alder@thecdi.net::bbb8460b-95bb-40d6-b357-8e623291afdf" providerId="AD" clId="Web-{0CA12E8B-5116-FBAB-67A0-6F004903DC86}" dt="2026-09-02T12:40:19.204" v="43"/>
        <pc:sldMkLst>
          <pc:docMk/>
          <pc:sldMk cId="2737171145" sldId="338"/>
        </pc:sldMkLst>
      </pc:sldChg>
    </pc:docChg>
  </pc:docChgLst>
  <pc:docChgLst>
    <pc:chgData name="Sue Alder" userId="S::sue.alder@thecdi.net::bbb8460b-95bb-40d6-b357-8e623291afdf" providerId="AD" clId="Web-{9CE733F8-677B-5F8C-B445-987DAB3A6FBC}"/>
    <pc:docChg chg="modSld">
      <pc:chgData name="Sue Alder" userId="S::sue.alder@thecdi.net::bbb8460b-95bb-40d6-b357-8e623291afdf" providerId="AD" clId="Web-{9CE733F8-677B-5F8C-B445-987DAB3A6FBC}" dt="2026-09-03T15:32:02.605" v="387"/>
      <pc:docMkLst>
        <pc:docMk/>
      </pc:docMkLst>
      <pc:sldChg chg="modNotes">
        <pc:chgData name="Sue Alder" userId="S::sue.alder@thecdi.net::bbb8460b-95bb-40d6-b357-8e623291afdf" providerId="AD" clId="Web-{9CE733F8-677B-5F8C-B445-987DAB3A6FBC}" dt="2026-09-03T15:17:25.401" v="9"/>
        <pc:sldMkLst>
          <pc:docMk/>
          <pc:sldMk cId="0" sldId="261"/>
        </pc:sldMkLst>
      </pc:sldChg>
      <pc:sldChg chg="modNotes">
        <pc:chgData name="Sue Alder" userId="S::sue.alder@thecdi.net::bbb8460b-95bb-40d6-b357-8e623291afdf" providerId="AD" clId="Web-{9CE733F8-677B-5F8C-B445-987DAB3A6FBC}" dt="2026-09-03T15:17:46.526" v="23"/>
        <pc:sldMkLst>
          <pc:docMk/>
          <pc:sldMk cId="0" sldId="262"/>
        </pc:sldMkLst>
      </pc:sldChg>
      <pc:sldChg chg="modNotes">
        <pc:chgData name="Sue Alder" userId="S::sue.alder@thecdi.net::bbb8460b-95bb-40d6-b357-8e623291afdf" providerId="AD" clId="Web-{9CE733F8-677B-5F8C-B445-987DAB3A6FBC}" dt="2026-09-03T15:19:11.310" v="75"/>
        <pc:sldMkLst>
          <pc:docMk/>
          <pc:sldMk cId="0" sldId="267"/>
        </pc:sldMkLst>
      </pc:sldChg>
      <pc:sldChg chg="modNotes">
        <pc:chgData name="Sue Alder" userId="S::sue.alder@thecdi.net::bbb8460b-95bb-40d6-b357-8e623291afdf" providerId="AD" clId="Web-{9CE733F8-677B-5F8C-B445-987DAB3A6FBC}" dt="2026-09-03T15:19:35.249" v="85"/>
        <pc:sldMkLst>
          <pc:docMk/>
          <pc:sldMk cId="0" sldId="268"/>
        </pc:sldMkLst>
      </pc:sldChg>
      <pc:sldChg chg="modNotes">
        <pc:chgData name="Sue Alder" userId="S::sue.alder@thecdi.net::bbb8460b-95bb-40d6-b357-8e623291afdf" providerId="AD" clId="Web-{9CE733F8-677B-5F8C-B445-987DAB3A6FBC}" dt="2026-09-03T15:20:02.937" v="114"/>
        <pc:sldMkLst>
          <pc:docMk/>
          <pc:sldMk cId="0" sldId="270"/>
        </pc:sldMkLst>
      </pc:sldChg>
      <pc:sldChg chg="modNotes">
        <pc:chgData name="Sue Alder" userId="S::sue.alder@thecdi.net::bbb8460b-95bb-40d6-b357-8e623291afdf" providerId="AD" clId="Web-{9CE733F8-677B-5F8C-B445-987DAB3A6FBC}" dt="2026-09-03T15:20:51.329" v="126"/>
        <pc:sldMkLst>
          <pc:docMk/>
          <pc:sldMk cId="0" sldId="274"/>
        </pc:sldMkLst>
      </pc:sldChg>
      <pc:sldChg chg="modNotes">
        <pc:chgData name="Sue Alder" userId="S::sue.alder@thecdi.net::bbb8460b-95bb-40d6-b357-8e623291afdf" providerId="AD" clId="Web-{9CE733F8-677B-5F8C-B445-987DAB3A6FBC}" dt="2026-09-03T15:21:58.470" v="143"/>
        <pc:sldMkLst>
          <pc:docMk/>
          <pc:sldMk cId="0" sldId="277"/>
        </pc:sldMkLst>
      </pc:sldChg>
      <pc:sldChg chg="modNotes">
        <pc:chgData name="Sue Alder" userId="S::sue.alder@thecdi.net::bbb8460b-95bb-40d6-b357-8e623291afdf" providerId="AD" clId="Web-{9CE733F8-677B-5F8C-B445-987DAB3A6FBC}" dt="2026-09-03T15:23:51.958" v="155"/>
        <pc:sldMkLst>
          <pc:docMk/>
          <pc:sldMk cId="0" sldId="280"/>
        </pc:sldMkLst>
      </pc:sldChg>
      <pc:sldChg chg="modNotes">
        <pc:chgData name="Sue Alder" userId="S::sue.alder@thecdi.net::bbb8460b-95bb-40d6-b357-8e623291afdf" providerId="AD" clId="Web-{9CE733F8-677B-5F8C-B445-987DAB3A6FBC}" dt="2026-09-03T15:25:08.975" v="182"/>
        <pc:sldMkLst>
          <pc:docMk/>
          <pc:sldMk cId="0" sldId="281"/>
        </pc:sldMkLst>
      </pc:sldChg>
      <pc:sldChg chg="modNotes">
        <pc:chgData name="Sue Alder" userId="S::sue.alder@thecdi.net::bbb8460b-95bb-40d6-b357-8e623291afdf" providerId="AD" clId="Web-{9CE733F8-677B-5F8C-B445-987DAB3A6FBC}" dt="2026-09-03T15:27:10.086" v="287"/>
        <pc:sldMkLst>
          <pc:docMk/>
          <pc:sldMk cId="0" sldId="282"/>
        </pc:sldMkLst>
      </pc:sldChg>
      <pc:sldChg chg="modNotes">
        <pc:chgData name="Sue Alder" userId="S::sue.alder@thecdi.net::bbb8460b-95bb-40d6-b357-8e623291afdf" providerId="AD" clId="Web-{9CE733F8-677B-5F8C-B445-987DAB3A6FBC}" dt="2026-09-03T15:30:49.182" v="335"/>
        <pc:sldMkLst>
          <pc:docMk/>
          <pc:sldMk cId="0" sldId="286"/>
        </pc:sldMkLst>
      </pc:sldChg>
      <pc:sldChg chg="modNotes">
        <pc:chgData name="Sue Alder" userId="S::sue.alder@thecdi.net::bbb8460b-95bb-40d6-b357-8e623291afdf" providerId="AD" clId="Web-{9CE733F8-677B-5F8C-B445-987DAB3A6FBC}" dt="2026-09-03T15:31:23.135" v="363"/>
        <pc:sldMkLst>
          <pc:docMk/>
          <pc:sldMk cId="0" sldId="288"/>
        </pc:sldMkLst>
      </pc:sldChg>
      <pc:sldChg chg="modNotes">
        <pc:chgData name="Sue Alder" userId="S::sue.alder@thecdi.net::bbb8460b-95bb-40d6-b357-8e623291afdf" providerId="AD" clId="Web-{9CE733F8-677B-5F8C-B445-987DAB3A6FBC}" dt="2026-09-03T15:32:02.605" v="387"/>
        <pc:sldMkLst>
          <pc:docMk/>
          <pc:sldMk cId="0" sldId="291"/>
        </pc:sldMkLst>
      </pc:sldChg>
      <pc:sldChg chg="modNotes">
        <pc:chgData name="Sue Alder" userId="S::sue.alder@thecdi.net::bbb8460b-95bb-40d6-b357-8e623291afdf" providerId="AD" clId="Web-{9CE733F8-677B-5F8C-B445-987DAB3A6FBC}" dt="2026-09-03T15:18:41.856" v="46"/>
        <pc:sldMkLst>
          <pc:docMk/>
          <pc:sldMk cId="2737171145" sldId="338"/>
        </pc:sldMkLst>
      </pc:sldChg>
      <pc:sldChg chg="modNotes">
        <pc:chgData name="Sue Alder" userId="S::sue.alder@thecdi.net::bbb8460b-95bb-40d6-b357-8e623291afdf" providerId="AD" clId="Web-{9CE733F8-677B-5F8C-B445-987DAB3A6FBC}" dt="2026-09-03T15:18:06.402" v="35"/>
        <pc:sldMkLst>
          <pc:docMk/>
          <pc:sldMk cId="1927449595" sldId="360"/>
        </pc:sldMkLst>
      </pc:sldChg>
    </pc:docChg>
  </pc:docChgLst>
  <pc:docChgLst>
    <pc:chgData name="Sue Alder" userId="S::sue.alder@thecdi.net::bbb8460b-95bb-40d6-b357-8e623291afdf" providerId="AD" clId="Web-{0F13DD88-3345-5999-76B4-601683E22B0E}"/>
    <pc:docChg chg="modSld">
      <pc:chgData name="Sue Alder" userId="S::sue.alder@thecdi.net::bbb8460b-95bb-40d6-b357-8e623291afdf" providerId="AD" clId="Web-{0F13DD88-3345-5999-76B4-601683E22B0E}" dt="2026-09-22T08:41:03.806" v="5" actId="20577"/>
      <pc:docMkLst>
        <pc:docMk/>
      </pc:docMkLst>
      <pc:sldChg chg="modSp">
        <pc:chgData name="Sue Alder" userId="S::sue.alder@thecdi.net::bbb8460b-95bb-40d6-b357-8e623291afdf" providerId="AD" clId="Web-{0F13DD88-3345-5999-76B4-601683E22B0E}" dt="2026-09-22T08:41:03.806" v="5" actId="20577"/>
        <pc:sldMkLst>
          <pc:docMk/>
          <pc:sldMk cId="0" sldId="275"/>
        </pc:sldMkLst>
        <pc:spChg chg="mod">
          <ac:chgData name="Sue Alder" userId="S::sue.alder@thecdi.net::bbb8460b-95bb-40d6-b357-8e623291afdf" providerId="AD" clId="Web-{0F13DD88-3345-5999-76B4-601683E22B0E}" dt="2026-09-22T08:40:52.774" v="2"/>
          <ac:spMkLst>
            <pc:docMk/>
            <pc:sldMk cId="0" sldId="275"/>
            <ac:spMk id="2" creationId="{00000000-0000-0000-0000-000000000000}"/>
          </ac:spMkLst>
        </pc:spChg>
        <pc:spChg chg="mod">
          <ac:chgData name="Sue Alder" userId="S::sue.alder@thecdi.net::bbb8460b-95bb-40d6-b357-8e623291afdf" providerId="AD" clId="Web-{0F13DD88-3345-5999-76B4-601683E22B0E}" dt="2026-09-22T08:41:03.806" v="5" actId="20577"/>
          <ac:spMkLst>
            <pc:docMk/>
            <pc:sldMk cId="0" sldId="275"/>
            <ac:spMk id="4" creationId="{00000000-0000-0000-0000-000000000000}"/>
          </ac:spMkLst>
        </pc:spChg>
      </pc:sldChg>
      <pc:sldChg chg="modSp">
        <pc:chgData name="Sue Alder" userId="S::sue.alder@thecdi.net::bbb8460b-95bb-40d6-b357-8e623291afdf" providerId="AD" clId="Web-{0F13DD88-3345-5999-76B4-601683E22B0E}" dt="2026-09-22T08:40:21.960" v="1" actId="1076"/>
        <pc:sldMkLst>
          <pc:docMk/>
          <pc:sldMk cId="1927449595" sldId="360"/>
        </pc:sldMkLst>
        <pc:inkChg chg="mod">
          <ac:chgData name="Sue Alder" userId="S::sue.alder@thecdi.net::bbb8460b-95bb-40d6-b357-8e623291afdf" providerId="AD" clId="Web-{0F13DD88-3345-5999-76B4-601683E22B0E}" dt="2026-09-22T08:40:21.960" v="1" actId="1076"/>
          <ac:inkMkLst>
            <pc:docMk/>
            <pc:sldMk cId="1927449595" sldId="360"/>
            <ac:inkMk id="103" creationId="{64D9F958-78E7-45B9-8FC9-8E888483A2B3}"/>
          </ac:inkMkLst>
        </pc:inkChg>
      </pc:sldChg>
    </pc:docChg>
  </pc:docChgLst>
  <pc:docChgLst>
    <pc:chgData name="Michael Larbalestier" userId="S::michael.larbalestier@thecdi.net::c58b80f3-57af-497a-8174-33e39ec573f8" providerId="AD" clId="Web-{A26DAE88-AAEC-6616-855D-24893B254377}"/>
    <pc:docChg chg="modSld">
      <pc:chgData name="Michael Larbalestier" userId="S::michael.larbalestier@thecdi.net::c58b80f3-57af-497a-8174-33e39ec573f8" providerId="AD" clId="Web-{A26DAE88-AAEC-6616-855D-24893B254377}" dt="2026-09-30T17:06:42.108" v="14" actId="20577"/>
      <pc:docMkLst>
        <pc:docMk/>
      </pc:docMkLst>
      <pc:sldChg chg="addSp delSp modSp">
        <pc:chgData name="Michael Larbalestier" userId="S::michael.larbalestier@thecdi.net::c58b80f3-57af-497a-8174-33e39ec573f8" providerId="AD" clId="Web-{A26DAE88-AAEC-6616-855D-24893B254377}" dt="2026-09-30T17:06:42.108" v="14" actId="20577"/>
        <pc:sldMkLst>
          <pc:docMk/>
          <pc:sldMk cId="2737171145" sldId="338"/>
        </pc:sldMkLst>
        <pc:spChg chg="mod">
          <ac:chgData name="Michael Larbalestier" userId="S::michael.larbalestier@thecdi.net::c58b80f3-57af-497a-8174-33e39ec573f8" providerId="AD" clId="Web-{A26DAE88-AAEC-6616-855D-24893B254377}" dt="2026-09-30T17:06:42.108" v="14" actId="20577"/>
          <ac:spMkLst>
            <pc:docMk/>
            <pc:sldMk cId="2737171145" sldId="338"/>
            <ac:spMk id="4" creationId="{F8BFFA11-9A6E-0B3F-75A1-CA58C00D9348}"/>
          </ac:spMkLst>
        </pc:spChg>
        <pc:picChg chg="add mod">
          <ac:chgData name="Michael Larbalestier" userId="S::michael.larbalestier@thecdi.net::c58b80f3-57af-497a-8174-33e39ec573f8" providerId="AD" clId="Web-{A26DAE88-AAEC-6616-855D-24893B254377}" dt="2026-09-30T17:06:16.732" v="12" actId="14100"/>
          <ac:picMkLst>
            <pc:docMk/>
            <pc:sldMk cId="2737171145" sldId="338"/>
            <ac:picMk id="5" creationId="{82D972A6-AC7B-EC34-180F-F1E106F32411}"/>
          </ac:picMkLst>
        </pc:picChg>
        <pc:picChg chg="del mod">
          <ac:chgData name="Michael Larbalestier" userId="S::michael.larbalestier@thecdi.net::c58b80f3-57af-497a-8174-33e39ec573f8" providerId="AD" clId="Web-{A26DAE88-AAEC-6616-855D-24893B254377}" dt="2026-09-30T17:04:44.056" v="3"/>
          <ac:picMkLst>
            <pc:docMk/>
            <pc:sldMk cId="2737171145" sldId="338"/>
            <ac:picMk id="8" creationId="{CC716994-E780-FDAC-6F41-93964964A18A}"/>
          </ac:picMkLst>
        </pc:picChg>
      </pc:sldChg>
    </pc:docChg>
  </pc:docChgLst>
  <pc:docChgLst>
    <pc:chgData name="Sue Alder" userId="S::sue.alder@thecdi.net::bbb8460b-95bb-40d6-b357-8e623291afdf" providerId="AD" clId="Web-{B20E144B-1746-77DD-AEFC-58F8D74DF34B}"/>
    <pc:docChg chg="modSld sldOrd">
      <pc:chgData name="Sue Alder" userId="S::sue.alder@thecdi.net::bbb8460b-95bb-40d6-b357-8e623291afdf" providerId="AD" clId="Web-{B20E144B-1746-77DD-AEFC-58F8D74DF34B}" dt="2026-09-02T11:47:15.957" v="35" actId="20577"/>
      <pc:docMkLst>
        <pc:docMk/>
      </pc:docMkLst>
      <pc:sldChg chg="modSp">
        <pc:chgData name="Sue Alder" userId="S::sue.alder@thecdi.net::bbb8460b-95bb-40d6-b357-8e623291afdf" providerId="AD" clId="Web-{B20E144B-1746-77DD-AEFC-58F8D74DF34B}" dt="2026-09-02T11:35:44.705" v="0"/>
        <pc:sldMkLst>
          <pc:docMk/>
          <pc:sldMk cId="0" sldId="275"/>
        </pc:sldMkLst>
        <pc:spChg chg="mod">
          <ac:chgData name="Sue Alder" userId="S::sue.alder@thecdi.net::bbb8460b-95bb-40d6-b357-8e623291afdf" providerId="AD" clId="Web-{B20E144B-1746-77DD-AEFC-58F8D74DF34B}" dt="2026-09-02T11:35:44.705" v="0"/>
          <ac:spMkLst>
            <pc:docMk/>
            <pc:sldMk cId="0" sldId="275"/>
            <ac:spMk id="2" creationId="{00000000-0000-0000-0000-000000000000}"/>
          </ac:spMkLst>
        </pc:spChg>
      </pc:sldChg>
      <pc:sldChg chg="modSp">
        <pc:chgData name="Sue Alder" userId="S::sue.alder@thecdi.net::bbb8460b-95bb-40d6-b357-8e623291afdf" providerId="AD" clId="Web-{B20E144B-1746-77DD-AEFC-58F8D74DF34B}" dt="2026-09-02T11:39:23.326" v="11" actId="20577"/>
        <pc:sldMkLst>
          <pc:docMk/>
          <pc:sldMk cId="0" sldId="280"/>
        </pc:sldMkLst>
        <pc:spChg chg="mod">
          <ac:chgData name="Sue Alder" userId="S::sue.alder@thecdi.net::bbb8460b-95bb-40d6-b357-8e623291afdf" providerId="AD" clId="Web-{B20E144B-1746-77DD-AEFC-58F8D74DF34B}" dt="2026-09-02T11:37:34.616" v="4" actId="20577"/>
          <ac:spMkLst>
            <pc:docMk/>
            <pc:sldMk cId="0" sldId="280"/>
            <ac:spMk id="12" creationId="{00000000-0000-0000-0000-000000000000}"/>
          </ac:spMkLst>
        </pc:spChg>
        <pc:spChg chg="mod">
          <ac:chgData name="Sue Alder" userId="S::sue.alder@thecdi.net::bbb8460b-95bb-40d6-b357-8e623291afdf" providerId="AD" clId="Web-{B20E144B-1746-77DD-AEFC-58F8D74DF34B}" dt="2026-09-02T11:37:53.273" v="7" actId="20577"/>
          <ac:spMkLst>
            <pc:docMk/>
            <pc:sldMk cId="0" sldId="280"/>
            <ac:spMk id="15" creationId="{00000000-0000-0000-0000-000000000000}"/>
          </ac:spMkLst>
        </pc:spChg>
        <pc:spChg chg="mod">
          <ac:chgData name="Sue Alder" userId="S::sue.alder@thecdi.net::bbb8460b-95bb-40d6-b357-8e623291afdf" providerId="AD" clId="Web-{B20E144B-1746-77DD-AEFC-58F8D74DF34B}" dt="2026-09-02T11:39:23.326" v="11" actId="20577"/>
          <ac:spMkLst>
            <pc:docMk/>
            <pc:sldMk cId="0" sldId="280"/>
            <ac:spMk id="18" creationId="{00000000-0000-0000-0000-000000000000}"/>
          </ac:spMkLst>
        </pc:spChg>
      </pc:sldChg>
      <pc:sldChg chg="ord">
        <pc:chgData name="Sue Alder" userId="S::sue.alder@thecdi.net::bbb8460b-95bb-40d6-b357-8e623291afdf" providerId="AD" clId="Web-{B20E144B-1746-77DD-AEFC-58F8D74DF34B}" dt="2026-09-02T11:42:00.463" v="13"/>
        <pc:sldMkLst>
          <pc:docMk/>
          <pc:sldMk cId="0" sldId="292"/>
        </pc:sldMkLst>
      </pc:sldChg>
      <pc:sldChg chg="modSp">
        <pc:chgData name="Sue Alder" userId="S::sue.alder@thecdi.net::bbb8460b-95bb-40d6-b357-8e623291afdf" providerId="AD" clId="Web-{B20E144B-1746-77DD-AEFC-58F8D74DF34B}" dt="2026-09-02T11:43:19.612" v="22" actId="1076"/>
        <pc:sldMkLst>
          <pc:docMk/>
          <pc:sldMk cId="0" sldId="294"/>
        </pc:sldMkLst>
        <pc:spChg chg="mod">
          <ac:chgData name="Sue Alder" userId="S::sue.alder@thecdi.net::bbb8460b-95bb-40d6-b357-8e623291afdf" providerId="AD" clId="Web-{B20E144B-1746-77DD-AEFC-58F8D74DF34B}" dt="2026-09-02T11:43:07.033" v="19" actId="1076"/>
          <ac:spMkLst>
            <pc:docMk/>
            <pc:sldMk cId="0" sldId="294"/>
            <ac:spMk id="9" creationId="{00000000-0000-0000-0000-000000000000}"/>
          </ac:spMkLst>
        </pc:spChg>
        <pc:spChg chg="mod">
          <ac:chgData name="Sue Alder" userId="S::sue.alder@thecdi.net::bbb8460b-95bb-40d6-b357-8e623291afdf" providerId="AD" clId="Web-{B20E144B-1746-77DD-AEFC-58F8D74DF34B}" dt="2026-09-02T11:42:54.594" v="16" actId="1076"/>
          <ac:spMkLst>
            <pc:docMk/>
            <pc:sldMk cId="0" sldId="294"/>
            <ac:spMk id="10" creationId="{00000000-0000-0000-0000-000000000000}"/>
          </ac:spMkLst>
        </pc:spChg>
        <pc:spChg chg="mod">
          <ac:chgData name="Sue Alder" userId="S::sue.alder@thecdi.net::bbb8460b-95bb-40d6-b357-8e623291afdf" providerId="AD" clId="Web-{B20E144B-1746-77DD-AEFC-58F8D74DF34B}" dt="2026-09-02T11:42:59.673" v="17" actId="1076"/>
          <ac:spMkLst>
            <pc:docMk/>
            <pc:sldMk cId="0" sldId="294"/>
            <ac:spMk id="11" creationId="{00000000-0000-0000-0000-000000000000}"/>
          </ac:spMkLst>
        </pc:spChg>
        <pc:spChg chg="mod">
          <ac:chgData name="Sue Alder" userId="S::sue.alder@thecdi.net::bbb8460b-95bb-40d6-b357-8e623291afdf" providerId="AD" clId="Web-{B20E144B-1746-77DD-AEFC-58F8D74DF34B}" dt="2026-09-02T11:43:12.955" v="20" actId="1076"/>
          <ac:spMkLst>
            <pc:docMk/>
            <pc:sldMk cId="0" sldId="294"/>
            <ac:spMk id="12" creationId="{00000000-0000-0000-0000-000000000000}"/>
          </ac:spMkLst>
        </pc:spChg>
        <pc:spChg chg="mod">
          <ac:chgData name="Sue Alder" userId="S::sue.alder@thecdi.net::bbb8460b-95bb-40d6-b357-8e623291afdf" providerId="AD" clId="Web-{B20E144B-1746-77DD-AEFC-58F8D74DF34B}" dt="2026-09-02T11:43:16.409" v="21" actId="1076"/>
          <ac:spMkLst>
            <pc:docMk/>
            <pc:sldMk cId="0" sldId="294"/>
            <ac:spMk id="13" creationId="{00000000-0000-0000-0000-000000000000}"/>
          </ac:spMkLst>
        </pc:spChg>
        <pc:spChg chg="mod">
          <ac:chgData name="Sue Alder" userId="S::sue.alder@thecdi.net::bbb8460b-95bb-40d6-b357-8e623291afdf" providerId="AD" clId="Web-{B20E144B-1746-77DD-AEFC-58F8D74DF34B}" dt="2026-09-02T11:43:19.612" v="22" actId="1076"/>
          <ac:spMkLst>
            <pc:docMk/>
            <pc:sldMk cId="0" sldId="294"/>
            <ac:spMk id="14" creationId="{00000000-0000-0000-0000-000000000000}"/>
          </ac:spMkLst>
        </pc:spChg>
      </pc:sldChg>
      <pc:sldChg chg="delSp">
        <pc:chgData name="Sue Alder" userId="S::sue.alder@thecdi.net::bbb8460b-95bb-40d6-b357-8e623291afdf" providerId="AD" clId="Web-{B20E144B-1746-77DD-AEFC-58F8D74DF34B}" dt="2026-09-02T11:43:43.583" v="23"/>
        <pc:sldMkLst>
          <pc:docMk/>
          <pc:sldMk cId="0" sldId="295"/>
        </pc:sldMkLst>
      </pc:sldChg>
      <pc:sldChg chg="addSp delSp modSp">
        <pc:chgData name="Sue Alder" userId="S::sue.alder@thecdi.net::bbb8460b-95bb-40d6-b357-8e623291afdf" providerId="AD" clId="Web-{B20E144B-1746-77DD-AEFC-58F8D74DF34B}" dt="2026-09-02T11:47:15.957" v="35" actId="20577"/>
        <pc:sldMkLst>
          <pc:docMk/>
          <pc:sldMk cId="0" sldId="297"/>
        </pc:sldMkLst>
        <pc:spChg chg="add">
          <ac:chgData name="Sue Alder" userId="S::sue.alder@thecdi.net::bbb8460b-95bb-40d6-b357-8e623291afdf" providerId="AD" clId="Web-{B20E144B-1746-77DD-AEFC-58F8D74DF34B}" dt="2026-09-02T11:45:22.669" v="32"/>
          <ac:spMkLst>
            <pc:docMk/>
            <pc:sldMk cId="0" sldId="297"/>
            <ac:spMk id="12" creationId="{7FE7680C-D01A-CF2F-C6F3-85F7D67B1498}"/>
          </ac:spMkLst>
        </pc:spChg>
        <pc:spChg chg="add mod">
          <ac:chgData name="Sue Alder" userId="S::sue.alder@thecdi.net::bbb8460b-95bb-40d6-b357-8e623291afdf" providerId="AD" clId="Web-{B20E144B-1746-77DD-AEFC-58F8D74DF34B}" dt="2026-09-02T11:47:15.957" v="35" actId="20577"/>
          <ac:spMkLst>
            <pc:docMk/>
            <pc:sldMk cId="0" sldId="297"/>
            <ac:spMk id="13" creationId="{C4C4DB99-5668-2F91-5811-D4E290D53318}"/>
          </ac:spMkLst>
        </pc:spChg>
        <pc:spChg chg="add">
          <ac:chgData name="Sue Alder" userId="S::sue.alder@thecdi.net::bbb8460b-95bb-40d6-b357-8e623291afdf" providerId="AD" clId="Web-{B20E144B-1746-77DD-AEFC-58F8D74DF34B}" dt="2026-09-02T11:45:22.669" v="32"/>
          <ac:spMkLst>
            <pc:docMk/>
            <pc:sldMk cId="0" sldId="297"/>
            <ac:spMk id="14" creationId="{AB23C529-1839-9921-B27A-323205F970DA}"/>
          </ac:spMkLst>
        </pc:spChg>
        <pc:spChg chg="add">
          <ac:chgData name="Sue Alder" userId="S::sue.alder@thecdi.net::bbb8460b-95bb-40d6-b357-8e623291afdf" providerId="AD" clId="Web-{B20E144B-1746-77DD-AEFC-58F8D74DF34B}" dt="2026-09-02T11:45:22.669" v="32"/>
          <ac:spMkLst>
            <pc:docMk/>
            <pc:sldMk cId="0" sldId="297"/>
            <ac:spMk id="15" creationId="{52DE42CD-3997-B52F-0173-774C8C47054D}"/>
          </ac:spMkLst>
        </pc:spChg>
      </pc:sldChg>
    </pc:docChg>
  </pc:docChgLst>
  <pc:docChgLst>
    <pc:chgData name="Sue Alder" userId="bbb8460b-95bb-40d6-b357-8e623291afdf" providerId="ADAL" clId="{A31854A1-01A6-4D3B-A869-91A1FD24A4B0}"/>
    <pc:docChg chg="custSel delSld modSld sldOrd">
      <pc:chgData name="Sue Alder" userId="bbb8460b-95bb-40d6-b357-8e623291afdf" providerId="ADAL" clId="{A31854A1-01A6-4D3B-A869-91A1FD24A4B0}" dt="2026-09-10T07:56:00.566" v="173"/>
      <pc:docMkLst>
        <pc:docMk/>
      </pc:docMkLst>
      <pc:sldChg chg="modNotesTx">
        <pc:chgData name="Sue Alder" userId="bbb8460b-95bb-40d6-b357-8e623291afdf" providerId="ADAL" clId="{A31854A1-01A6-4D3B-A869-91A1FD24A4B0}" dt="2026-09-03T12:39:52.231" v="1" actId="20577"/>
        <pc:sldMkLst>
          <pc:docMk/>
          <pc:sldMk cId="0" sldId="256"/>
        </pc:sldMkLst>
      </pc:sldChg>
      <pc:sldChg chg="modNotesTx">
        <pc:chgData name="Sue Alder" userId="bbb8460b-95bb-40d6-b357-8e623291afdf" providerId="ADAL" clId="{A31854A1-01A6-4D3B-A869-91A1FD24A4B0}" dt="2026-09-03T12:40:02.616" v="2" actId="6549"/>
        <pc:sldMkLst>
          <pc:docMk/>
          <pc:sldMk cId="0" sldId="257"/>
        </pc:sldMkLst>
      </pc:sldChg>
      <pc:sldChg chg="modNotesTx">
        <pc:chgData name="Sue Alder" userId="bbb8460b-95bb-40d6-b357-8e623291afdf" providerId="ADAL" clId="{A31854A1-01A6-4D3B-A869-91A1FD24A4B0}" dt="2026-09-03T12:41:29.266" v="3" actId="6549"/>
        <pc:sldMkLst>
          <pc:docMk/>
          <pc:sldMk cId="0" sldId="259"/>
        </pc:sldMkLst>
      </pc:sldChg>
      <pc:sldChg chg="modNotesTx">
        <pc:chgData name="Sue Alder" userId="bbb8460b-95bb-40d6-b357-8e623291afdf" providerId="ADAL" clId="{A31854A1-01A6-4D3B-A869-91A1FD24A4B0}" dt="2026-09-03T12:45:21.004" v="5"/>
        <pc:sldMkLst>
          <pc:docMk/>
          <pc:sldMk cId="0" sldId="262"/>
        </pc:sldMkLst>
      </pc:sldChg>
      <pc:sldChg chg="modNotesTx">
        <pc:chgData name="Sue Alder" userId="bbb8460b-95bb-40d6-b357-8e623291afdf" providerId="ADAL" clId="{A31854A1-01A6-4D3B-A869-91A1FD24A4B0}" dt="2026-09-03T13:00:14.529" v="60" actId="6549"/>
        <pc:sldMkLst>
          <pc:docMk/>
          <pc:sldMk cId="0" sldId="278"/>
        </pc:sldMkLst>
      </pc:sldChg>
      <pc:sldChg chg="modNotesTx">
        <pc:chgData name="Sue Alder" userId="bbb8460b-95bb-40d6-b357-8e623291afdf" providerId="ADAL" clId="{A31854A1-01A6-4D3B-A869-91A1FD24A4B0}" dt="2026-09-03T13:11:24.605" v="149" actId="20577"/>
        <pc:sldMkLst>
          <pc:docMk/>
          <pc:sldMk cId="0" sldId="281"/>
        </pc:sldMkLst>
      </pc:sldChg>
      <pc:sldChg chg="addSp modSp mod">
        <pc:chgData name="Sue Alder" userId="bbb8460b-95bb-40d6-b357-8e623291afdf" providerId="ADAL" clId="{A31854A1-01A6-4D3B-A869-91A1FD24A4B0}" dt="2026-09-03T13:13:20.334" v="153" actId="1076"/>
        <pc:sldMkLst>
          <pc:docMk/>
          <pc:sldMk cId="0" sldId="283"/>
        </pc:sldMkLst>
        <pc:picChg chg="add mod">
          <ac:chgData name="Sue Alder" userId="bbb8460b-95bb-40d6-b357-8e623291afdf" providerId="ADAL" clId="{A31854A1-01A6-4D3B-A869-91A1FD24A4B0}" dt="2026-09-03T13:13:20.334" v="153" actId="1076"/>
          <ac:picMkLst>
            <pc:docMk/>
            <pc:sldMk cId="0" sldId="283"/>
            <ac:picMk id="13" creationId="{28A0C464-5116-798E-E26A-F49160135F26}"/>
          </ac:picMkLst>
        </pc:picChg>
      </pc:sldChg>
      <pc:sldChg chg="modSp mod">
        <pc:chgData name="Sue Alder" userId="bbb8460b-95bb-40d6-b357-8e623291afdf" providerId="ADAL" clId="{A31854A1-01A6-4D3B-A869-91A1FD24A4B0}" dt="2026-09-03T13:22:03.613" v="155" actId="20577"/>
        <pc:sldMkLst>
          <pc:docMk/>
          <pc:sldMk cId="0" sldId="290"/>
        </pc:sldMkLst>
        <pc:spChg chg="mod">
          <ac:chgData name="Sue Alder" userId="bbb8460b-95bb-40d6-b357-8e623291afdf" providerId="ADAL" clId="{A31854A1-01A6-4D3B-A869-91A1FD24A4B0}" dt="2026-09-03T13:22:03.613" v="155" actId="20577"/>
          <ac:spMkLst>
            <pc:docMk/>
            <pc:sldMk cId="0" sldId="290"/>
            <ac:spMk id="6" creationId="{00000000-0000-0000-0000-000000000000}"/>
          </ac:spMkLst>
        </pc:spChg>
      </pc:sldChg>
      <pc:sldChg chg="ord">
        <pc:chgData name="Sue Alder" userId="bbb8460b-95bb-40d6-b357-8e623291afdf" providerId="ADAL" clId="{A31854A1-01A6-4D3B-A869-91A1FD24A4B0}" dt="2026-09-03T13:28:12.687" v="160"/>
        <pc:sldMkLst>
          <pc:docMk/>
          <pc:sldMk cId="0" sldId="292"/>
        </pc:sldMkLst>
      </pc:sldChg>
      <pc:sldChg chg="modNotesTx">
        <pc:chgData name="Sue Alder" userId="bbb8460b-95bb-40d6-b357-8e623291afdf" providerId="ADAL" clId="{A31854A1-01A6-4D3B-A869-91A1FD24A4B0}" dt="2026-09-03T13:26:27.016" v="158" actId="6549"/>
        <pc:sldMkLst>
          <pc:docMk/>
          <pc:sldMk cId="0" sldId="296"/>
        </pc:sldMkLst>
      </pc:sldChg>
      <pc:sldChg chg="modSp mod modNotesTx">
        <pc:chgData name="Sue Alder" userId="bbb8460b-95bb-40d6-b357-8e623291afdf" providerId="ADAL" clId="{A31854A1-01A6-4D3B-A869-91A1FD24A4B0}" dt="2026-09-10T07:56:00.566" v="173"/>
        <pc:sldMkLst>
          <pc:docMk/>
          <pc:sldMk cId="2737171145" sldId="338"/>
        </pc:sldMkLst>
        <pc:picChg chg="mod">
          <ac:chgData name="Sue Alder" userId="bbb8460b-95bb-40d6-b357-8e623291afdf" providerId="ADAL" clId="{A31854A1-01A6-4D3B-A869-91A1FD24A4B0}" dt="2026-09-10T07:55:14.728" v="167"/>
          <ac:picMkLst>
            <pc:docMk/>
            <pc:sldMk cId="2737171145" sldId="338"/>
            <ac:picMk id="8" creationId="{CC716994-E780-FDAC-6F41-93964964A18A}"/>
          </ac:picMkLst>
        </pc:picChg>
      </pc:sldChg>
    </pc:docChg>
  </pc:docChgLst>
  <pc:docChgLst>
    <pc:chgData name="Sue Alder" userId="S::sue.alder@thecdi.net::bbb8460b-95bb-40d6-b357-8e623291afdf" providerId="AD" clId="Web-{CA7FA2B9-0713-533D-582A-272B1030C0D7}"/>
    <pc:docChg chg="modSld">
      <pc:chgData name="Sue Alder" userId="S::sue.alder@thecdi.net::bbb8460b-95bb-40d6-b357-8e623291afdf" providerId="AD" clId="Web-{CA7FA2B9-0713-533D-582A-272B1030C0D7}" dt="2026-09-02T14:24:44.338" v="7"/>
      <pc:docMkLst>
        <pc:docMk/>
      </pc:docMkLst>
      <pc:sldChg chg="modNotes">
        <pc:chgData name="Sue Alder" userId="S::sue.alder@thecdi.net::bbb8460b-95bb-40d6-b357-8e623291afdf" providerId="AD" clId="Web-{CA7FA2B9-0713-533D-582A-272B1030C0D7}" dt="2026-09-02T14:24:44.338" v="7"/>
        <pc:sldMkLst>
          <pc:docMk/>
          <pc:sldMk cId="2737171145" sldId="338"/>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27:33.712"/>
    </inkml:context>
    <inkml:brush xml:id="br0">
      <inkml:brushProperty name="width" value="0.35" units="cm"/>
      <inkml:brushProperty name="height" value="0.35" units="cm"/>
    </inkml:brush>
  </inkml:definitions>
  <inkml:trace contextRef="#ctx0" brushRef="#br0">0 0 24536,'0'4251'0,"8753"-4251"0,-8753-4251 0,-8753 4251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1:55.536"/>
    </inkml:context>
    <inkml:brush xml:id="br0">
      <inkml:brushProperty name="width" value="0.35" units="cm"/>
      <inkml:brushProperty name="height" value="0.35" units="cm"/>
    </inkml:brush>
  </inkml:definitions>
  <inkml:trace contextRef="#ctx0" brushRef="#br0">0 0 24533,'0'3532'0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5:43.827"/>
    </inkml:context>
    <inkml:brush xml:id="br0">
      <inkml:brushProperty name="width" value="0.35" units="cm"/>
      <inkml:brushProperty name="height" value="0.35" units="cm"/>
    </inkml:brush>
  </inkml:definitions>
  <inkml:trace contextRef="#ctx0" brushRef="#br0">0 0 24494,'0'3584'0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8:25.202"/>
    </inkml:context>
    <inkml:brush xml:id="br0">
      <inkml:brushProperty name="width" value="0.35" units="cm"/>
      <inkml:brushProperty name="height" value="0.35" units="cm"/>
    </inkml:brush>
  </inkml:definitions>
  <inkml:trace contextRef="#ctx0" brushRef="#br0">0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8:28.244"/>
    </inkml:context>
    <inkml:brush xml:id="br0">
      <inkml:brushProperty name="width" value="0.35" units="cm"/>
      <inkml:brushProperty name="height" value="0.35" units="cm"/>
    </inkml:brush>
  </inkml:definitions>
  <inkml:trace contextRef="#ctx0" brushRef="#br0">0 0 24396,'229'3606'0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8:31.862"/>
    </inkml:context>
    <inkml:brush xml:id="br0">
      <inkml:brushProperty name="width" value="0.35" units="cm"/>
      <inkml:brushProperty name="height" value="0.35" units="cm"/>
    </inkml:brush>
  </inkml:definitions>
  <inkml:trace contextRef="#ctx0" brushRef="#br0">0 0 24520,'253'3836'0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8:34.356"/>
    </inkml:context>
    <inkml:brush xml:id="br0">
      <inkml:brushProperty name="width" value="0.35" units="cm"/>
      <inkml:brushProperty name="height" value="0.35" units="cm"/>
    </inkml:brush>
  </inkml:definitions>
  <inkml:trace contextRef="#ctx0" brushRef="#br0">0 0 24524,'254'3710'0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8:38.641"/>
    </inkml:context>
    <inkml:brush xml:id="br0">
      <inkml:brushProperty name="width" value="0.35" units="cm"/>
      <inkml:brushProperty name="height" value="0.35" units="cm"/>
    </inkml:brush>
  </inkml:definitions>
  <inkml:trace contextRef="#ctx0" brushRef="#br0">1 1 24575,'0'1170'0,"13"-1000"0,0-14 0,-1 26 0,1-11 0,25 243 0,-18-256 0,-1 163 0,-2-89 0,-15-221 0,6 109 0,-8 146 0,-3-104 0,3 14-1365</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8:40.417"/>
    </inkml:context>
    <inkml:brush xml:id="br0">
      <inkml:brushProperty name="width" value="0.35" units="cm"/>
      <inkml:brushProperty name="height" value="0.35" units="cm"/>
    </inkml:brush>
  </inkml:definitions>
  <inkml:trace contextRef="#ctx0" brushRef="#br0">27 0 24575,'0'1112'0,"-13"-894"0,0-17 0,12 960 0,3-559 0,0-568 0,9 54 0,2 24 0,-15 3 0,4 53 0,-2-164 12,0-1 0,1 1 0,-1-1 0,1 0 0,0 1 0,0-1-1,0 0 1,1 0 0,1 5 0,-2-8-16,-1 0 0,0 0 1,0 0-1,0 1 0,0-1 0,0 0 0,0 0 0,0 0 1,1 0-1,-1 0 0,0 0 0,0 0 0,0 0 1,0 0-1,0 0 0,1 0 0,-1 1 0,0-1 1,0 0-1,0 0 0,0 0 0,0 0 0,1 0 0,-1 0 1,0 0-1,0 0 0,0 0 0,0 0 0,1-1 1,-1 1-1,0 0 0,0 0 0,0 0 0,0 0 1,0 0-1,1 0 0,-1 0 0,0 0 0,0 0 0,0 0 1,0-1-1,0 1 0,0 0 0,0 0 0,1 0 1,-1 0-1,0 0 0,0 0 0,0-1 0,0 1 0,0 0 1,0 0-1,5-22-1278</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8:42.678"/>
    </inkml:context>
    <inkml:brush xml:id="br0">
      <inkml:brushProperty name="width" value="0.35" units="cm"/>
      <inkml:brushProperty name="height" value="0.35" units="cm"/>
    </inkml:brush>
  </inkml:definitions>
  <inkml:trace contextRef="#ctx0" brushRef="#br0">0 0 24380,'126'3760'0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8:45.297"/>
    </inkml:context>
    <inkml:brush xml:id="br0">
      <inkml:brushProperty name="width" value="0.35" units="cm"/>
      <inkml:brushProperty name="height" value="0.35" units="cm"/>
    </inkml:brush>
  </inkml:definitions>
  <inkml:trace contextRef="#ctx0" brushRef="#br0">0 0 24484,'128'3783'0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8:47.652"/>
    </inkml:context>
    <inkml:brush xml:id="br0">
      <inkml:brushProperty name="width" value="0.35" units="cm"/>
      <inkml:brushProperty name="height" value="0.35" units="cm"/>
    </inkml:brush>
  </inkml:definitions>
  <inkml:trace contextRef="#ctx0" brushRef="#br0">26 0 24506,'-26'3708'0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8:50.309"/>
    </inkml:context>
    <inkml:brush xml:id="br0">
      <inkml:brushProperty name="width" value="0.35" units="cm"/>
      <inkml:brushProperty name="height" value="0.35" units="cm"/>
    </inkml:brush>
  </inkml:definitions>
  <inkml:trace contextRef="#ctx0" brushRef="#br0">0 0 24177,'51'3683'0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9:23.591"/>
    </inkml:context>
    <inkml:brush xml:id="br0">
      <inkml:brushProperty name="width" value="0.35" units="cm"/>
      <inkml:brushProperty name="height" value="0.35" units="cm"/>
    </inkml:brush>
  </inkml:definitions>
  <inkml:trace contextRef="#ctx0" brushRef="#br0">0 0 24389,'179'3708'0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9:25.802"/>
    </inkml:context>
    <inkml:brush xml:id="br0">
      <inkml:brushProperty name="width" value="0.35" units="cm"/>
      <inkml:brushProperty name="height" value="0.35" units="cm"/>
    </inkml:brush>
  </inkml:definitions>
  <inkml:trace contextRef="#ctx0" brushRef="#br0">57 0 24575,'-1'1'0,"0"-1"0,0 1 0,-1 0 0,1-1 0,0 1 0,0 0 0,0 0 0,0 0 0,0 0 0,0 0 0,0 0 0,0 0 0,1 1 0,-1-1 0,0 0 0,1 0 0,-1 1 0,1-1 0,-1 0 0,0 3 0,-11 34 0,11-33 0,-8 42 0,1 0 0,3 1 0,3 0 0,5 90 0,-1-40 0,-3 186 0,4 211 0,9-352 0,1 41 0,-1-32 0,0-12 0,-9-13 0,24 161 0,-9-73 0,-16-147 0,15 88 0,-4-93 0,-5-29 0,-2 0 0,3 45 0,10 172 0,-7-175 0,-4-28 0,4 68 0,-10-88 60,8 46-1,-5-47-801,3 47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9:27.777"/>
    </inkml:context>
    <inkml:brush xml:id="br0">
      <inkml:brushProperty name="width" value="0.35" units="cm"/>
      <inkml:brushProperty name="height" value="0.35" units="cm"/>
    </inkml:brush>
  </inkml:definitions>
  <inkml:trace contextRef="#ctx0" brushRef="#br0">1 1 24575,'0'131'0,"34"862"0,-19-644 0,-12-174 0,8 27 0,2 67 0,6 154 0,-12-314 0,3 28 0,5 128 0,-17-129 0,4 190 0,23-134-1365</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9:30.575"/>
    </inkml:context>
    <inkml:brush xml:id="br0">
      <inkml:brushProperty name="width" value="0.35" units="cm"/>
      <inkml:brushProperty name="height" value="0.35" units="cm"/>
    </inkml:brush>
  </inkml:definitions>
  <inkml:trace contextRef="#ctx0" brushRef="#br0">172 0 24579,'178'3937'0,"114"-4594"0,-584 1314 0,-58-1284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9:32.896"/>
    </inkml:context>
    <inkml:brush xml:id="br0">
      <inkml:brushProperty name="width" value="0.35" units="cm"/>
      <inkml:brushProperty name="height" value="0.35" units="cm"/>
    </inkml:brush>
  </inkml:definitions>
  <inkml:trace contextRef="#ctx0" brushRef="#br0">0 0 24461,'305'3658'0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9:35.358"/>
    </inkml:context>
    <inkml:brush xml:id="br0">
      <inkml:brushProperty name="width" value="0.35" units="cm"/>
      <inkml:brushProperty name="height" value="0.35" units="cm"/>
    </inkml:brush>
  </inkml:definitions>
  <inkml:trace contextRef="#ctx0" brushRef="#br0">0 0 24575,'1'13'0,"1"-1"0,1 1 0,-1-1 0,6 14 0,1 2 0,32 127 0,37 148 0,-67-254 0,93 509 0,-57-245 0,-31-205 0,2 111 0,8 60 0,-14-161 0,-5 0 0,-9 132 0,-1-75 0,3 613 0,2-762 0,1-1 0,8 37 0,-2-10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9:37.427"/>
    </inkml:context>
    <inkml:brush xml:id="br0">
      <inkml:brushProperty name="width" value="0.35" units="cm"/>
      <inkml:brushProperty name="height" value="0.35" units="cm"/>
    </inkml:brush>
  </inkml:definitions>
  <inkml:trace contextRef="#ctx0" brushRef="#br0">0 0 24575,'0'44'0,"16"632"0,21-10 0,-26-468 0,2 75 0,15 84 0,-3-94 0,-1-82 0,-13-122 0,4 93 0,1 35 0,-8-119 0,4 3 0,-7-46 0,-1 0 0,0 32 0,-2-16 67,9 50-1,1 6-1564</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9:38.454"/>
    </inkml:context>
    <inkml:brush xml:id="br0">
      <inkml:brushProperty name="width" value="0.35" units="cm"/>
      <inkml:brushProperty name="height" value="0.35" units="cm"/>
    </inkml:brush>
  </inkml:definitions>
  <inkml:trace contextRef="#ctx0" brushRef="#br0">1 1 24575,'0'0'-8191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9:39.062"/>
    </inkml:context>
    <inkml:brush xml:id="br0">
      <inkml:brushProperty name="width" value="0.35" units="cm"/>
      <inkml:brushProperty name="height" value="0.35" units="cm"/>
    </inkml:brush>
  </inkml:definitions>
  <inkml:trace contextRef="#ctx0" brushRef="#br0">1 0 24575,'0'0'-8191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9:41.663"/>
    </inkml:context>
    <inkml:brush xml:id="br0">
      <inkml:brushProperty name="width" value="0.35" units="cm"/>
      <inkml:brushProperty name="height" value="0.35" units="cm"/>
    </inkml:brush>
  </inkml:definitions>
  <inkml:trace contextRef="#ctx0" brushRef="#br0">0 0 24575,'2'1'0,"-1"-1"0,0 1 0,0 0 0,0-1 0,1 1 0,-1 0 0,0 0 0,0 0 0,0 0 0,0 0 0,0 0 0,0 0 0,-1 0 0,1 1 0,0-1 0,-1 0 0,1 1 0,0-1 0,-1 0 0,1 3 0,12 37 0,-11-32 0,5 19 0,-2 0 0,-1 0 0,-2 0 0,0 1 0,-3 29 0,0-21 0,2 0 0,7 45 0,-1-23 0,0 114 0,-7-107 0,11 78 0,-1-39 0,-6 180 0,-2-4 0,10-177 0,1 32 0,0 48 0,0 17 0,-1 26 0,1 8 0,-14 231 0,2-442 0,1-1 0,8 34 0,-5-33 0,-1 0 0,1 32 0,-3-15 0,9 44 0,1 34 0,-10-85 0,2 0 0,1 0 0,14 47 0,-13-62-1365</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9:45.016"/>
    </inkml:context>
    <inkml:brush xml:id="br0">
      <inkml:brushProperty name="width" value="0.35" units="cm"/>
      <inkml:brushProperty name="height" value="0.35" units="cm"/>
    </inkml:brush>
  </inkml:definitions>
  <inkml:trace contextRef="#ctx0" brushRef="#br0">1 0 24575,'1'19'0,"2"-1"0,0 1 0,10 32 0,1 7 0,93 494 0,-97-464 0,-4 1 0,-8 133 0,-1-81 0,3 1830 0,-1-1943 0,-11 54 0,7-53 0,-3 45 0,9 169-1365</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9:51.846"/>
    </inkml:context>
    <inkml:brush xml:id="br0">
      <inkml:brushProperty name="width" value="0.35" units="cm"/>
      <inkml:brushProperty name="height" value="0.35" units="cm"/>
    </inkml:brush>
  </inkml:definitions>
  <inkml:trace contextRef="#ctx0" brushRef="#br0">0 0 24567,'0'1814'0,"881"-1814"0,-881-1814 0,-881 1814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39:53.917"/>
    </inkml:context>
    <inkml:brush xml:id="br0">
      <inkml:brushProperty name="width" value="0.35" units="cm"/>
      <inkml:brushProperty name="height" value="0.35" units="cm"/>
    </inkml:brush>
  </inkml:definitions>
  <inkml:trace contextRef="#ctx0" brushRef="#br0">1 1 24575,'0'0'-8191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40:00.207"/>
    </inkml:context>
    <inkml:brush xml:id="br0">
      <inkml:brushProperty name="width" value="0.35" units="cm"/>
      <inkml:brushProperty name="height" value="0.35" units="cm"/>
    </inkml:brush>
  </inkml:definitions>
  <inkml:trace contextRef="#ctx0" brushRef="#br0">0 0 24551,'0'3401'0,"1889"-3401"0,-1889-3401 0,-1889 3401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40:01.422"/>
    </inkml:context>
    <inkml:brush xml:id="br0">
      <inkml:brushProperty name="width" value="0.35" units="cm"/>
      <inkml:brushProperty name="height" value="0.35" units="cm"/>
    </inkml:brush>
  </inkml:definitions>
  <inkml:trace contextRef="#ctx0" brushRef="#br0">99 0 24575,'-4'0'0,"-6"0"0,-6 0 0,-4 0 0,-3 0 0,-2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06T13:40:10.425"/>
    </inkml:context>
    <inkml:brush xml:id="br0">
      <inkml:brushProperty name="width" value="0.35" units="cm"/>
      <inkml:brushProperty name="height" value="0.35" units="cm"/>
    </inkml:brush>
  </inkml:definitions>
  <inkml:trace contextRef="#ctx0" brushRef="#br0">109 0 24575,'689'0'0,"-665"2"0,0 2 0,-1 0 0,1 1 0,-1 2 0,0 0 0,31 15 0,-17-8 0,40 11 0,-46-17 0,98 19 0,-116-25 0,1-1 0,0-1 0,0 0 0,-1 0 0,1-1 0,-1-1 0,20-5 0,-32 6 0,1 1 0,0-1 0,0 1 0,0-1 0,0 1 0,0-1 0,1 1 0,-1 0 0,0 0 0,0 0 0,0 0 0,0 1 0,0-1 0,0 0 0,0 1 0,0 0 0,0-1 0,0 1 0,0 0 0,-1 0 0,1 0 0,0 0 0,0 0 0,2 3 0,-1 0 0,0 0 0,-1 0 0,1 0 0,-1 1 0,0-1 0,0 1 0,0-1 0,-1 1 0,2 8 0,11 59 0,-3 1 0,3 97 0,-14 151 0,-2-139 0,4 10 0,-5 209 0,-3-355 0,-2 0 0,-3-1 0,-27 78 0,26-87 0,-42 116 0,-17 54 0,46-149 0,19-48 0,1 1 0,0 1 0,1-1 0,-4 15 0,-2 23 0,3 1 0,2-1 0,1 85 0,4-119 0,0-1 0,-1 1 0,-1 0 0,0-1 0,0 0 0,-1 1 0,-10 23 0,11-32 0,0-1 0,-1 1 0,1-1 0,-1 0 0,0 0 0,0 0 0,-1 0 0,1 0 0,-1-1 0,0 1 0,0-1 0,0 0 0,0 0 0,-1 0 0,1-1 0,-1 0 0,0 0 0,1 0 0,-1 0 0,0-1 0,0 0 0,0 0 0,-8 1 0,-4-1 0,0-1 0,0-1 0,1 0 0,-1-1 0,0-1 0,-24-7 0,-95-40 0,2 0 0,101 40 0,-1 1 0,0 1 0,0 3 0,-63-4 0,15 11 0,-86-3 0,161 0 0,0-1 0,0 0 0,0 0 0,0-1 0,1 1 0,-1-2 0,1 1 0,-1-1 0,1 0 0,0 0 0,1-1 0,-1 1 0,1-1 0,0 0 0,0-1 0,1 0 0,-1 1 0,1-1 0,0-1 0,1 1 0,-5-11 0,-7-15 0,2-1 0,2-1 0,-8-35 0,16 60 0,-4-35 0,0 0 0,3-1 0,2 0 0,6-75 0,-1 11 0,-4 63 0,2 1 0,3 0 0,1 0 0,19-78 0,14-68 0,-1 7 0,76-368 0,-109 511 0,-1-70 0,-1-3 0,-1 106 0,1 1 0,0-1 0,0 1 0,0 0 0,1-1 0,0 1 0,0 1 0,1-1 0,0 0 0,0 1 0,1 0 0,0 0 0,9-10 0,9-5 0,1 1 0,29-20 0,3-2 0,-47 34 0,0 0 0,1 1 0,-1 0 0,1 1 0,1 0 0,-1 0 0,1 1 0,0 1 0,0-1 0,1 2 0,-1 0 0,1 0 0,-1 1 0,1 1 0,0-1 0,0 2 0,0 0 0,0 0 0,17 4 0,75 9 0,-30-5 0,113 27 0,-117-20 0,-176-12 0,95-3 0,-62-1 0,1 3 0,-73 11 0,59-4 0,0-3 0,-115-8 0,57-1 0,119 5 0,42 3 0,46 5 0,80 5 0,247 33 0,-348-38 0,0 2 0,-1 1 0,55 27 0,11 4 0,8-8 0,-67-23 0,72 31 0,-116-42 0,1 0 0,-1 0 0,0 1 0,1 0 0,-1 0 0,-1 0 0,1 0 0,0 0 0,-1 1 0,0 0 0,0 0 0,0 0 0,0 0 0,0 0 0,-1 0 0,0 1 0,0-1 0,0 1 0,1 5 0,-2-6 0,-1 0 0,1 0 0,-1 0 0,0 0 0,0 0 0,-1 0 0,1 0 0,-1 0 0,0-1 0,0 1 0,0 0 0,-1 0 0,1-1 0,-1 1 0,0 0 0,0-1 0,0 0 0,0 1 0,-1-1 0,1 0 0,-1 0 0,0 0 0,-5 4 0,-145 117 0,-175 138 0,273-220 0,28-22 0,0 1 0,2 1 0,-43 46 0,51-47 0,1 0 0,1 1 0,0 0 0,2 1 0,1 1 0,0 0 0,2 0 0,1 1 0,1 1 0,1-1 0,1 1 0,2 1 0,0-1 0,0 45 0,4-27 0,0-19 0,0-1 0,4 25 0,-3-42 0,1 1 0,0-1 0,0 0 0,0 1 0,1-1 0,0 0 0,1 0 0,-1-1 0,2 1 0,6 9 0,-6-10 0,-1-1 0,0 1 0,0 1 0,-1-1 0,1 1 0,-1-1 0,-1 1 0,1 0 0,-1 0 0,0 0 0,-1 0 0,1 9 0,-2-11 0,1-1 0,-1 1 0,-1 0 0,1 0 0,-1-1 0,0 1 0,0 0 0,0-1 0,-1 1 0,1-1 0,-1 1 0,0-1 0,-1 0 0,1 0 0,-1 0 0,0 0 0,0 0 0,0-1 0,-5 6 0,-5 1 0,0 0 0,-1-1 0,0 0 0,-1-1 0,0 0 0,-20 6 0,-100 27 0,97-30 0,-24 3 0,-30 10 0,91-24 0,1 1 0,-1-1 0,0 1 0,0-1 0,0 0 0,0 1 0,0-1 0,0 0 0,0 0 0,0 0 0,0 0 0,0 0 0,0 0 0,-1 0 0,1 0 0,0 0 0,0 0 0,0 0 0,0-1 0,0 1 0,0 0 0,-1-1 0,2 0 0,0 0 0,-1 0 0,1 1 0,0-1 0,-1 0 0,1 0 0,0 0 0,0 0 0,0 1 0,0-1 0,0 0 0,0 0 0,0 0 0,0 0 0,0 1 0,0-1 0,0 0 0,0 0 0,1 0 0,-1 0 0,1 0 0,28-56 0,-21 43 0,45-87 0,-5-3 0,-5-2 0,-4-2 0,29-134 0,87-371 0,-91 407 0,-59 185 0,-4 12 0,1 0 0,0 0 0,0 0 0,1 0 0,0 0 0,1 1 0,0-1 0,0 1 0,8-11 0,-12 19 0,1 0 0,-1-1 0,1 1 0,-1 0 0,1-1 0,-1 1 0,1 0 0,-1-1 0,1 1 0,-1 0 0,1 0 0,-1 0 0,1 0 0,0-1 0,-1 1 0,1 0 0,-1 0 0,1 0 0,0 0 0,-1 0 0,1 0 0,-1 1 0,1-1 0,-1 0 0,1 0 0,0 0 0,-1 0 0,1 1 0,-1-1 0,1 0 0,-1 1 0,1-1 0,-1 0 0,1 1 0,-1-1 0,0 0 0,1 1 0,-1-1 0,1 1 0,-1-1 0,0 1 0,1-1 0,-1 1 0,0-1 0,0 1 0,0-1 0,1 2 0,12 31 0,-12-32 0,190 733 0,-123-444 0,-46-192 0,-5 1 0,-3 1 0,-1 184 0,-14-51 0,1-233 0,0 0 0,0 0 0,0 0 0,0 0 0,0 0 0,0 1 0,1-1 0,-1 0 0,0 0 0,0 0 0,0 0 0,0 1 0,0-1 0,0 0 0,0 0 0,0 0 0,0 0 0,0 1 0,0-1 0,0 0 0,0 0 0,0 0 0,0 1 0,0-1 0,0 0 0,0 0 0,0 0 0,0 0 0,0 1 0,-1-1 0,1 0 0,0 0 0,0 0 0,0 0 0,0 0 0,0 1 0,0-1 0,0 0 0,-1 0 0,1 0 0,0 0 0,0 0 0,0 0 0,0 0 0,-1 0 0,1 0 0,0 0 0,0 1 0,0-1 0,0 0 0,-1 0 0,1 0 0,0 0 0,0 0 0,0 0 0,0 0 0,-1 0 0,1 0 0,0 0 0,0 0 0,0-1 0,0 1 0,-1 0 0,1 0 0,0 0 0,0 0 0,-1 0 0,-11-18 0,-19-40 0,25 45 0,-158-331 0,159 335 0,0-1 0,0 1 0,-1 0 0,0 1 0,-1 0 0,0 0 0,0 0 0,-1 1 0,0 0 0,-16-11 0,19 15 0,-1 0 0,1 0 0,-1 1 0,0 0 0,0 0 0,0 0 0,0 1 0,0 0 0,0 0 0,0 1 0,-1 0 0,1 0 0,0 0 0,0 1 0,-1-1 0,1 2 0,0-1 0,0 1 0,-9 3 0,6-1 0,1 0 0,1 1 0,-1 0 0,1 0 0,0 0 0,0 1 0,0 0 0,-8 11 0,-45 61 0,38-48 0,-226 290-1365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936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youtu.be/4Gusz-T5G8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thecdi.net/resources/cdi-framework"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Welcome delegates and introduce trainer/assessor roles. Position Day 1 as the foundation for the Core programme: understanding the Careers Leader role, why careers matters and how provision connects to </a:t>
            </a:r>
            <a:r>
              <a:rPr dirty="0" err="1"/>
              <a:t>organisational</a:t>
            </a:r>
            <a:r>
              <a:rPr dirty="0"/>
              <a:t> priorities. Keep introductions brief</a:t>
            </a:r>
            <a:r>
              <a:rPr lang="en-US" dirty="0"/>
              <a:t>.</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Welcome the group and establish an inclusive, participative tone. Cover practical arrangements, timings and how questions will be handled. </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Explain the overall learning journey exactly as shown. Core Days 1–3 establish role, programme design, leadership/evaluation/improvement. Extension Days 4–5 provide greater strategic depth. Avoid teaching Extension content at this stage.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Use these outcomes to frame the day. Ask delegates to listen for connections to their own setting. </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Set expectations for active participation. Emphasise that delegates bring valuable organisational knowledge and will learn from each other. Encourage constructive challenge and application rather than looking for one universal model.</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Invite each delegate to share the four prompts. Keep this paced. Use the 'one challenge' responses to understand the group and refer back to them during the day where relevant.</a:t>
            </a:r>
            <a:r>
              <a:rPr lang="en-US" dirty="0"/>
              <a:t> Can add to workbook page 3</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Use a quick 1–5 confidence rating. Clarify that this is a baseline, not a test. You can revisit it at the end. Ask one or two delegates what would help move their confidence one point.</a:t>
            </a:r>
            <a:r>
              <a:rPr lang="en-US" dirty="0"/>
              <a:t> </a:t>
            </a:r>
            <a:r>
              <a:rPr lang="en-US" sz="1200" dirty="0">
                <a:effectLst/>
                <a:latin typeface="Aptos"/>
                <a:ea typeface="MS Mincho"/>
                <a:cs typeface="Times New Roman" panose="02020603050405020304" pitchFamily="18" charset="0"/>
              </a:rPr>
              <a:t>You could use a Teams Poll, or just request that the learners put this into the chat. Explain that there is a confidence wheel in their workbook that they can complete later</a:t>
            </a:r>
            <a:r>
              <a:rPr lang="en-US" dirty="0">
                <a:latin typeface="Aptos"/>
                <a:ea typeface="MS Mincho"/>
                <a:cs typeface="Times New Roman" panose="02020603050405020304" pitchFamily="18" charset="0"/>
              </a:rPr>
              <a:t> in the workbook page 4</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pPr>
              <a:defRPr/>
            </a:pPr>
            <a:r>
              <a:rPr lang="en-US" dirty="0"/>
              <a:t>Before playing, ask delegates to listen for what the speakers say about the role, impact and challenges of careers leadership. Afterward, take brief observations. Can add notes in their workbook page 5 </a:t>
            </a:r>
          </a:p>
          <a:p>
            <a:endParaRPr lang="en-GB" dirty="0"/>
          </a:p>
        </p:txBody>
      </p:sp>
    </p:spTree>
    <p:extLst>
      <p:ext uri="{BB962C8B-B14F-4D97-AF65-F5344CB8AC3E}">
        <p14:creationId xmlns:p14="http://schemas.microsoft.com/office/powerpoint/2010/main" val="3258516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Use the existing Mark Fox accredited resource/video. Ask delegates to note the breadth of the role and any responsibilities that are new or less developed in their own setting.</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Use the link for the case study: </a:t>
            </a:r>
            <a:r>
              <a:rPr lang="en-GB" sz="1200" b="0" i="0" dirty="0">
                <a:effectLst/>
                <a:latin typeface="Aptos" panose="020B0004020202020204" pitchFamily="34" charset="0"/>
                <a:hlinkClick r:id="rId3" tooltip="https://youtu.be/4Gusz-T5G8g"/>
              </a:rPr>
              <a:t>https://youtu.be/4Gusz-T5G8g</a:t>
            </a:r>
            <a:r>
              <a:rPr lang="en-US" dirty="0"/>
              <a:t> The case study is also in the workbook on page 5, and the activity is on page 6. </a:t>
            </a:r>
            <a:r>
              <a:rPr lang="en-US" sz="1200" dirty="0">
                <a:effectLst/>
                <a:latin typeface="Aptos"/>
                <a:ea typeface="MS Mincho"/>
                <a:cs typeface="Times New Roman" panose="02020603050405020304" pitchFamily="18" charset="0"/>
              </a:rPr>
              <a:t>Introduce Emma as a new Careers Leader at Greenfield Academy. Play/open the existing case study. Give delegates 5 minutes individually, then 15 minutes in pairs/groups. Ask them to decide what Emma should do first, what can wait, who she needs to speak to and what evidence she needs. Debrief by grouping answers under evidence, relationships, role clarity and prioritisation.</a:t>
            </a:r>
            <a:endParaRPr lang="en-US" dirty="0">
              <a:latin typeface="Aptos"/>
              <a:ea typeface="MS Mincho"/>
            </a:endParaRPr>
          </a:p>
        </p:txBody>
      </p:sp>
    </p:spTree>
    <p:extLst>
      <p:ext uri="{BB962C8B-B14F-4D97-AF65-F5344CB8AC3E}">
        <p14:creationId xmlns:p14="http://schemas.microsoft.com/office/powerpoint/2010/main" val="2267935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Explain each factor and invite examples. Access to senior leadership supports influence and decision-making; authority may be positional or relational/personal; expertise builds credibility; time is necessary for strategic work. Ask which factor is strongest and weakest in delegates' settings.</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lang="en-US" dirty="0"/>
              <a:t>Compare the</a:t>
            </a:r>
            <a:r>
              <a:rPr dirty="0"/>
              <a:t> benefits and potential risks of each role model. Ask delegates to </a:t>
            </a:r>
            <a:r>
              <a:rPr lang="en-US" dirty="0"/>
              <a:t>discuss and add to their workbook</a:t>
            </a:r>
            <a:r>
              <a:rPr dirty="0"/>
              <a:t> </a:t>
            </a:r>
            <a:r>
              <a:rPr dirty="0" err="1"/>
              <a:t>workbook</a:t>
            </a:r>
            <a:r>
              <a:rPr dirty="0"/>
              <a:t>. Make clear that models will be revisited in greater depth in the Extension </a:t>
            </a:r>
            <a:r>
              <a:rPr dirty="0" err="1"/>
              <a:t>programme</a:t>
            </a:r>
            <a:r>
              <a:rPr dirty="0"/>
              <a:t>.</a:t>
            </a:r>
            <a:r>
              <a:rPr lang="en-US" dirty="0"/>
              <a:t> Activity on 7and 8 in the workbook </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Introduce the six delivery models exactly as shown. Ask delegates which models they currently use and whether their </a:t>
            </a:r>
            <a:r>
              <a:rPr dirty="0" err="1"/>
              <a:t>programme</a:t>
            </a:r>
            <a:r>
              <a:rPr dirty="0"/>
              <a:t> combines approaches. Focus on </a:t>
            </a:r>
            <a:r>
              <a:rPr dirty="0" err="1"/>
              <a:t>recognising</a:t>
            </a:r>
            <a:r>
              <a:rPr dirty="0"/>
              <a:t> models at this stage; detailed </a:t>
            </a:r>
            <a:r>
              <a:rPr dirty="0" err="1"/>
              <a:t>programme</a:t>
            </a:r>
            <a:r>
              <a:rPr dirty="0"/>
              <a:t> design is developed on Day 2.</a:t>
            </a:r>
            <a:r>
              <a:rPr lang="en-US" dirty="0"/>
              <a:t> Activity on page 7/8 in the workbook.</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Explain that careers should not operate as a separate initiative. Ask delegates to identify one institutional goal and how careers delivery, resources and results might contribute. Keep this conceptual; the mission statement activity follows.</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Give delegates time to identify their </a:t>
            </a:r>
            <a:r>
              <a:rPr dirty="0" err="1"/>
              <a:t>organisation's</a:t>
            </a:r>
            <a:r>
              <a:rPr dirty="0"/>
              <a:t> mission/vision and make explicit links to careers. Prompt them to move beyond wording: where can they see the mission reflected in learner experience, priorities and provision?</a:t>
            </a:r>
            <a:r>
              <a:rPr lang="en-US" dirty="0"/>
              <a:t> So0ace to write comments in their workbook on page 9.</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Use this as a provocative discussion question. The purpose is to move away from compliance as the primary rationale. Invite quick responses and lead into moral purpose.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Explore each word briefly. Ask delegates what moral purpose means in their context and which learners may benefit most from high-quality career development. Keep discussion grounded in learner opportunity and informed choice.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Present these as headline evidence statements from the source deck. Explain that the next activity asks learners to examine research more critically. Avoid adding new research claims beyond what is shown on the slide.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Allocate or let groups select one source/finding. Ask them to identify what the research can reasonably tell us, any limitations, and how it could inform practice. Debrief by stressing that evidence supports professional judgement rather than replacing it.</a:t>
            </a:r>
            <a:r>
              <a:rPr lang="en-US" dirty="0"/>
              <a:t> Links and information in their workbook on page 10 </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Transition from evidence to advocacy. Ask delegates to think about the audience they would need to persuade in their own organisation. Keep responses for the next slide.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This is a content-rich slide. Do not read every bullet. Allocate different benefit groups to tables or ask delegates to select the two or three benefits most relevant to their setting. Then ask what evidence they could use locally to support those claims.</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Teach this simple structure exactly as shown: Need → Evidence → Benefits → Recommendation. Model a short example verbally, then ask learners to think about a current careers priority in their setting.</a:t>
            </a:r>
            <a:r>
              <a:rPr lang="en-US" dirty="0"/>
              <a:t> The activity is in the workbook page 11</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 Ask delegates to place themselves on a continuum and explain what evidence informs that judgement. This can relate to role clarity, strategic alignment or </a:t>
            </a:r>
            <a:r>
              <a:rPr lang="en-US" dirty="0"/>
              <a:t>career provision overall.</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Introduce the principle that Gatsby implementation should be experienced through the learner, not treated only as organisational compliance. Lead directly into the Aisha case study.</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Use the existing Aisha case study from the learner materials. Give groups time to read</a:t>
            </a:r>
            <a:r>
              <a:rPr lang="en-US" dirty="0"/>
              <a:t> or listen </a:t>
            </a:r>
            <a:r>
              <a:rPr dirty="0"/>
              <a:t>before discussing the four questions exactly as shown. Debrief by drawing attention to learner voice influencing decisions, not merely being collected after </a:t>
            </a:r>
            <a:r>
              <a:rPr lang="en-US" dirty="0"/>
              <a:t>the </a:t>
            </a:r>
            <a:r>
              <a:rPr dirty="0"/>
              <a:t>activity.</a:t>
            </a:r>
            <a:r>
              <a:rPr lang="en-US" dirty="0"/>
              <a:t> Activity is in the workbook on page 12/13 </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Introduce the range of meaningful encounters shown. Ask delegates which they use and which learner groups benefit. </a:t>
            </a:r>
            <a:r>
              <a:rPr lang="en-US" dirty="0"/>
              <a:t>In your breakout rooms, discuss the following: </a:t>
            </a:r>
          </a:p>
          <a:p>
            <a:r>
              <a:rPr lang="en-US" dirty="0"/>
              <a:t>Current strengths</a:t>
            </a:r>
          </a:p>
          <a:p>
            <a:r>
              <a:rPr lang="en-US" dirty="0"/>
              <a:t>Current gaps</a:t>
            </a:r>
          </a:p>
          <a:p>
            <a:r>
              <a:rPr lang="en-US" dirty="0"/>
              <a:t>One improvement</a:t>
            </a:r>
          </a:p>
          <a:p>
            <a:endParaRPr lang="en-US" dirty="0"/>
          </a:p>
          <a:p>
            <a:endParaRPr lang="en-US" dirty="0"/>
          </a:p>
          <a:p>
            <a:r>
              <a:rPr dirty="0"/>
              <a:t>Keep </a:t>
            </a:r>
            <a:r>
              <a:rPr lang="en-US" dirty="0"/>
              <a:t>a </a:t>
            </a:r>
            <a:r>
              <a:rPr dirty="0"/>
              <a:t>detailed employer-engagement strategy for later </a:t>
            </a:r>
            <a:r>
              <a:rPr dirty="0" err="1"/>
              <a:t>programme</a:t>
            </a:r>
            <a:r>
              <a:rPr dirty="0"/>
              <a:t> content.</a:t>
            </a:r>
            <a:r>
              <a:rPr lang="en-US" dirty="0"/>
              <a:t> You could introduce </a:t>
            </a:r>
            <a:r>
              <a:rPr lang="en-US" dirty="0" err="1"/>
              <a:t>equalex</a:t>
            </a:r>
            <a:r>
              <a:rPr lang="en-US" dirty="0"/>
              <a:t> and the CEC resource - https://www.careersandenterprise.co.uk/modern-work-experience – activity in their workbook page 13</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lang="en-US" dirty="0"/>
              <a:t>Ask the delegates to complete a simple mapping </a:t>
            </a:r>
            <a:r>
              <a:rPr lang="en-US" dirty="0" err="1"/>
              <a:t>extercise</a:t>
            </a:r>
            <a:r>
              <a:rPr lang="en-US" dirty="0"/>
              <a:t> in their workbook page 13, think of three subjects and list current links to careers and future opportunities – Page 13 of the work book.</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Talk through the six areas without overloading detail. Ask delegates where these outcomes are already visible in their programme and where there may be gaps. Link to programme design on Day 2.</a:t>
            </a:r>
            <a:r>
              <a:rPr lang="en-US" dirty="0"/>
              <a:t> </a:t>
            </a:r>
            <a:r>
              <a:rPr lang="en-GB" dirty="0">
                <a:hlinkClick r:id="rId3"/>
              </a:rPr>
              <a:t>CDI Framework - Career Development Institute</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Keep the source content intact. Explain that frameworks/tools can help structure reflection and identify gaps, but should be selected for fitness to context. Avoid implying that one tool is mandatory</a:t>
            </a:r>
            <a:r>
              <a:rPr lang="en-US" dirty="0"/>
              <a:t>:    </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Use these six questions as the discussion structure. Encourage delegates to evaluate tools rather than simply endorse them. Ask for practical examples from different settings, including SEND and college contexts.</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Invite delegates to think beyond access to events: consider communication, curriculum, guidance, employer encounters, transitions and individual support.</a:t>
            </a:r>
            <a:r>
              <a:rPr lang="en-US" dirty="0"/>
              <a:t> Activity in the workbook Page 14.How inclusive is our provision? What barriers exist?</a:t>
            </a:r>
          </a:p>
          <a:p>
            <a:r>
              <a:rPr lang="en-US" dirty="0"/>
              <a:t> Three improvements</a:t>
            </a:r>
          </a:p>
          <a:p>
            <a:r>
              <a:rPr lang="en-US" dirty="0"/>
              <a:t> Lead into </a:t>
            </a:r>
            <a:r>
              <a:rPr lang="en-US" dirty="0" err="1"/>
              <a:t>Talention</a:t>
            </a:r>
            <a:r>
              <a:rPr lang="en-US" dirty="0"/>
              <a:t> </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Use the existing Talentino resource/link from the source deck. Explain why it is included: to support thinking about inclusive careers education. Allow brief discussion of how the resource might support their setting.</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Transition from understanding the role and provision to improvement planning. Ask delegates what happens when improvement activity is not planned strategically.</a:t>
            </a:r>
            <a:r>
              <a:rPr lang="en-US" dirty="0"/>
              <a:t> Complete the table in page 16 of the workbook </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Explain the cycle exactly as shown. Emphasise that review and improvement feed back into vision and planning. Ask delegates where their current practice is strongest and where the cycle tends to break.</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Facilitate the group discussion using the exact prompts. Clarify the difference between planned and actual provision where relevant. Encourage delegates to use Compass/Compass+ as evidence for planning, not just as a score to maximise.</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Us</a:t>
            </a:r>
            <a:r>
              <a:rPr lang="en-US" dirty="0"/>
              <a:t>ing the</a:t>
            </a:r>
            <a:r>
              <a:rPr dirty="0"/>
              <a:t> First 100 Days activity/tool from the learner </a:t>
            </a:r>
            <a:r>
              <a:rPr lang="en-US" dirty="0"/>
              <a:t>workbook</a:t>
            </a:r>
            <a:r>
              <a:rPr dirty="0"/>
              <a:t>.. Encourage realistic sequencing and attention to relationships, evidence and </a:t>
            </a:r>
            <a:r>
              <a:rPr dirty="0" err="1"/>
              <a:t>organisational</a:t>
            </a:r>
            <a:r>
              <a:rPr dirty="0"/>
              <a:t> priorities.</a:t>
            </a:r>
            <a:r>
              <a:rPr lang="en-US" dirty="0"/>
              <a:t> To complete in their own time – Pg 17 of the workbook</a:t>
            </a:r>
            <a:endParaRPr dirty="0"/>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Allow individual reflection before taking optional feedback. Encourage specificity, especially for 'what will you do first?' and 'what support do you need?'.</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Set this as the between-session professional practice challenge exactly as shown. Clarify that the purpose is to connect training to organisational practice and bring evidence/thinking into the next day.</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Give delegates time to answer the three reflection questions. These should connect to their Reflections and Actions handbook. Encourage honest reflection and concrete next steps rather than polished answers.</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rPr dirty="0"/>
              <a:t>Signpost the reflections/actions handbook and peer support mechanisms</a:t>
            </a:r>
            <a:r>
              <a:rPr lang="en-US" dirty="0"/>
              <a:t>.</a:t>
            </a:r>
            <a:r>
              <a:rPr dirty="0"/>
              <a:t> </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Recap the tools delegates have encountered or started to build. Explain that the purpose is to create practical resources they can use in their setting. Avoid adding new toolkit items.</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GB"/>
          </a:p>
        </p:txBody>
      </p:sp>
      <p:sp>
        <p:nvSpPr>
          <p:cNvPr id="3" name="Notes Placeholder 2"/>
          <p:cNvSpPr>
            <a:spLocks noGrp="1"/>
          </p:cNvSpPr>
          <p:nvPr>
            <p:ph type="body" sz="quarter" idx="3"/>
          </p:nvPr>
        </p:nvSpPr>
        <p:spPr/>
        <p:txBody>
          <a:bodyPr/>
          <a:lstStyle/>
          <a:p>
            <a:r>
              <a:t>Use the current approved assessment guidance when delivering this slide. The visible content has been retained from the source deck, including the listed criteria and 'add recordings' prompt. Explain expectations, deadlines and extensions consistently with current CDI processes; do not improvise assessment requirements.</a:t>
            </a:r>
          </a:p>
        </p:txBody>
      </p:sp>
      <p:sp>
        <p:nvSpPr>
          <p:cNvPr id="4" name="Slide Number Placeholder 3"/>
          <p:cNvSpPr>
            <a:spLocks noGrp="1"/>
          </p:cNvSpPr>
          <p:nvPr>
            <p:ph type="sldNum" sz="quarter" idx="5"/>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5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5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526227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5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456338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7"/>
        <p:cNvGrpSpPr/>
        <p:nvPr/>
      </p:nvGrpSpPr>
      <p:grpSpPr>
        <a:xfrm>
          <a:off x="0" y="0"/>
          <a:ext cx="0" cy="0"/>
          <a:chOff x="0" y="0"/>
          <a:chExt cx="0" cy="0"/>
        </a:xfrm>
      </p:grpSpPr>
      <p:sp>
        <p:nvSpPr>
          <p:cNvPr id="28" name="Google Shape;28;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5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311999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
        <p:cNvGrpSpPr/>
        <p:nvPr/>
      </p:nvGrpSpPr>
      <p:grpSpPr>
        <a:xfrm>
          <a:off x="0" y="0"/>
          <a:ext cx="0" cy="0"/>
          <a:chOff x="0" y="0"/>
          <a:chExt cx="0" cy="0"/>
        </a:xfrm>
      </p:grpSpPr>
      <p:sp>
        <p:nvSpPr>
          <p:cNvPr id="35" name="Google Shape;35;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0248591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5/5 one column">
  <p:cSld name="5/5 one column">
    <p:spTree>
      <p:nvGrpSpPr>
        <p:cNvPr id="1" name="Shape 61"/>
        <p:cNvGrpSpPr/>
        <p:nvPr/>
      </p:nvGrpSpPr>
      <p:grpSpPr>
        <a:xfrm>
          <a:off x="0" y="0"/>
          <a:ext cx="0" cy="0"/>
          <a:chOff x="0" y="0"/>
          <a:chExt cx="0" cy="0"/>
        </a:xfrm>
      </p:grpSpPr>
      <p:sp>
        <p:nvSpPr>
          <p:cNvPr id="62" name="Google Shape;62;p61"/>
          <p:cNvSpPr txBox="1">
            <a:spLocks noGrp="1"/>
          </p:cNvSpPr>
          <p:nvPr>
            <p:ph type="body" idx="1"/>
          </p:nvPr>
        </p:nvSpPr>
        <p:spPr>
          <a:xfrm>
            <a:off x="617280" y="1468682"/>
            <a:ext cx="10959407" cy="4899805"/>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0"/>
              </a:spcBef>
              <a:spcAft>
                <a:spcPts val="0"/>
              </a:spcAft>
              <a:buClr>
                <a:schemeClr val="dk1"/>
              </a:buClr>
              <a:buSzPts val="2800"/>
              <a:buChar char="•"/>
              <a:defRPr/>
            </a:lvl1pPr>
            <a:lvl2pPr marL="914400" lvl="1" indent="-381000" algn="l">
              <a:lnSpc>
                <a:spcPct val="90000"/>
              </a:lnSpc>
              <a:spcBef>
                <a:spcPts val="0"/>
              </a:spcBef>
              <a:spcAft>
                <a:spcPts val="0"/>
              </a:spcAft>
              <a:buClr>
                <a:schemeClr val="dk1"/>
              </a:buClr>
              <a:buSzPts val="24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61"/>
          <p:cNvSpPr txBox="1">
            <a:spLocks noGrp="1"/>
          </p:cNvSpPr>
          <p:nvPr>
            <p:ph type="ftr" idx="11"/>
          </p:nvPr>
        </p:nvSpPr>
        <p:spPr>
          <a:xfrm>
            <a:off x="6199261" y="6531155"/>
            <a:ext cx="4896817" cy="126000"/>
          </a:xfrm>
          <a:prstGeom prst="rect">
            <a:avLst/>
          </a:prstGeom>
          <a:noFill/>
          <a:ln>
            <a:noFill/>
          </a:ln>
        </p:spPr>
        <p:txBody>
          <a:bodyPr spcFirstLastPara="1" wrap="square" lIns="0" tIns="0" rIns="0" bIns="0" anchor="b" anchorCtr="0">
            <a:noAutofit/>
          </a:bodyPr>
          <a:lstStyle>
            <a:lvl1pPr lvl="0" algn="r">
              <a:spcBef>
                <a:spcPts val="264"/>
              </a:spcBef>
              <a:spcAft>
                <a:spcPts val="0"/>
              </a:spcAft>
              <a:buSzPts val="1400"/>
              <a:buNone/>
              <a:defRPr sz="7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61"/>
          <p:cNvSpPr txBox="1">
            <a:spLocks noGrp="1"/>
          </p:cNvSpPr>
          <p:nvPr>
            <p:ph type="sldNum" idx="12"/>
          </p:nvPr>
        </p:nvSpPr>
        <p:spPr>
          <a:xfrm>
            <a:off x="11096708" y="6531155"/>
            <a:ext cx="480001" cy="126000"/>
          </a:xfrm>
          <a:prstGeom prst="rect">
            <a:avLst/>
          </a:prstGeom>
          <a:noFill/>
          <a:ln>
            <a:noFill/>
          </a:ln>
        </p:spPr>
        <p:txBody>
          <a:bodyPr spcFirstLastPara="1" wrap="square" lIns="0" tIns="0" rIns="0" bIns="0" anchor="b" anchorCtr="0">
            <a:noAutofit/>
          </a:bodyPr>
          <a:lstStyle>
            <a:lvl1pPr marL="0" lvl="0" indent="0" algn="r">
              <a:spcBef>
                <a:spcPts val="0"/>
              </a:spcBef>
              <a:buNone/>
              <a:defRPr sz="700" b="1">
                <a:solidFill>
                  <a:srgbClr val="000000"/>
                </a:solidFill>
                <a:latin typeface="Calibri"/>
                <a:ea typeface="Calibri"/>
                <a:cs typeface="Calibri"/>
                <a:sym typeface="Calibri"/>
              </a:defRPr>
            </a:lvl1pPr>
            <a:lvl2pPr marL="0" lvl="1" indent="0" algn="r">
              <a:spcBef>
                <a:spcPts val="0"/>
              </a:spcBef>
              <a:buNone/>
              <a:defRPr sz="700" b="1">
                <a:solidFill>
                  <a:srgbClr val="000000"/>
                </a:solidFill>
                <a:latin typeface="Calibri"/>
                <a:ea typeface="Calibri"/>
                <a:cs typeface="Calibri"/>
                <a:sym typeface="Calibri"/>
              </a:defRPr>
            </a:lvl2pPr>
            <a:lvl3pPr marL="0" lvl="2" indent="0" algn="r">
              <a:spcBef>
                <a:spcPts val="0"/>
              </a:spcBef>
              <a:buNone/>
              <a:defRPr sz="700" b="1">
                <a:solidFill>
                  <a:srgbClr val="000000"/>
                </a:solidFill>
                <a:latin typeface="Calibri"/>
                <a:ea typeface="Calibri"/>
                <a:cs typeface="Calibri"/>
                <a:sym typeface="Calibri"/>
              </a:defRPr>
            </a:lvl3pPr>
            <a:lvl4pPr marL="0" lvl="3" indent="0" algn="r">
              <a:spcBef>
                <a:spcPts val="0"/>
              </a:spcBef>
              <a:buNone/>
              <a:defRPr sz="700" b="1">
                <a:solidFill>
                  <a:srgbClr val="000000"/>
                </a:solidFill>
                <a:latin typeface="Calibri"/>
                <a:ea typeface="Calibri"/>
                <a:cs typeface="Calibri"/>
                <a:sym typeface="Calibri"/>
              </a:defRPr>
            </a:lvl4pPr>
            <a:lvl5pPr marL="0" lvl="4" indent="0" algn="r">
              <a:spcBef>
                <a:spcPts val="0"/>
              </a:spcBef>
              <a:buNone/>
              <a:defRPr sz="700" b="1">
                <a:solidFill>
                  <a:srgbClr val="000000"/>
                </a:solidFill>
                <a:latin typeface="Calibri"/>
                <a:ea typeface="Calibri"/>
                <a:cs typeface="Calibri"/>
                <a:sym typeface="Calibri"/>
              </a:defRPr>
            </a:lvl5pPr>
            <a:lvl6pPr marL="0" lvl="5" indent="0" algn="r">
              <a:spcBef>
                <a:spcPts val="0"/>
              </a:spcBef>
              <a:buNone/>
              <a:defRPr sz="700" b="1">
                <a:solidFill>
                  <a:srgbClr val="000000"/>
                </a:solidFill>
                <a:latin typeface="Calibri"/>
                <a:ea typeface="Calibri"/>
                <a:cs typeface="Calibri"/>
                <a:sym typeface="Calibri"/>
              </a:defRPr>
            </a:lvl6pPr>
            <a:lvl7pPr marL="0" lvl="6" indent="0" algn="r">
              <a:spcBef>
                <a:spcPts val="0"/>
              </a:spcBef>
              <a:buNone/>
              <a:defRPr sz="700" b="1">
                <a:solidFill>
                  <a:srgbClr val="000000"/>
                </a:solidFill>
                <a:latin typeface="Calibri"/>
                <a:ea typeface="Calibri"/>
                <a:cs typeface="Calibri"/>
                <a:sym typeface="Calibri"/>
              </a:defRPr>
            </a:lvl7pPr>
            <a:lvl8pPr marL="0" lvl="7" indent="0" algn="r">
              <a:spcBef>
                <a:spcPts val="0"/>
              </a:spcBef>
              <a:buNone/>
              <a:defRPr sz="700" b="1">
                <a:solidFill>
                  <a:srgbClr val="000000"/>
                </a:solidFill>
                <a:latin typeface="Calibri"/>
                <a:ea typeface="Calibri"/>
                <a:cs typeface="Calibri"/>
                <a:sym typeface="Calibri"/>
              </a:defRPr>
            </a:lvl8pPr>
            <a:lvl9pPr marL="0" lvl="8" indent="0" algn="r">
              <a:spcBef>
                <a:spcPts val="0"/>
              </a:spcBef>
              <a:buNone/>
              <a:defRPr sz="700" b="1">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9702120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65"/>
        <p:cNvGrpSpPr/>
        <p:nvPr/>
      </p:nvGrpSpPr>
      <p:grpSpPr>
        <a:xfrm>
          <a:off x="0" y="0"/>
          <a:ext cx="0" cy="0"/>
          <a:chOff x="0" y="0"/>
          <a:chExt cx="0" cy="0"/>
        </a:xfrm>
      </p:grpSpPr>
      <p:sp>
        <p:nvSpPr>
          <p:cNvPr id="66" name="Google Shape;66;p6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6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8" name="Google Shape;68;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0464813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76"/>
        <p:cNvGrpSpPr/>
        <p:nvPr/>
      </p:nvGrpSpPr>
      <p:grpSpPr>
        <a:xfrm>
          <a:off x="0" y="0"/>
          <a:ext cx="0" cy="0"/>
          <a:chOff x="0" y="0"/>
          <a:chExt cx="0" cy="0"/>
        </a:xfrm>
      </p:grpSpPr>
      <p:sp>
        <p:nvSpPr>
          <p:cNvPr id="77" name="Google Shape;77;p6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6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9" name="Google Shape;79;p6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0" name="Google Shape;80;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4616630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83"/>
        <p:cNvGrpSpPr/>
        <p:nvPr/>
      </p:nvGrpSpPr>
      <p:grpSpPr>
        <a:xfrm>
          <a:off x="0" y="0"/>
          <a:ext cx="0" cy="0"/>
          <a:chOff x="0" y="0"/>
          <a:chExt cx="0" cy="0"/>
        </a:xfrm>
      </p:grpSpPr>
      <p:sp>
        <p:nvSpPr>
          <p:cNvPr id="84" name="Google Shape;84;p7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70"/>
          <p:cNvSpPr>
            <a:spLocks noGrp="1"/>
          </p:cNvSpPr>
          <p:nvPr>
            <p:ph type="pic" idx="2"/>
          </p:nvPr>
        </p:nvSpPr>
        <p:spPr>
          <a:xfrm>
            <a:off x="5183188" y="987425"/>
            <a:ext cx="6172200" cy="4873625"/>
          </a:xfrm>
          <a:prstGeom prst="rect">
            <a:avLst/>
          </a:prstGeom>
          <a:noFill/>
          <a:ln>
            <a:noFill/>
          </a:ln>
        </p:spPr>
        <p:txBody>
          <a:bodyPr/>
          <a:lstStyle/>
          <a:p>
            <a:endParaRPr lang="en-GB"/>
          </a:p>
        </p:txBody>
      </p:sp>
      <p:sp>
        <p:nvSpPr>
          <p:cNvPr id="86" name="Google Shape;86;p7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7" name="Google Shape;87;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9777857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90"/>
        <p:cNvGrpSpPr/>
        <p:nvPr/>
      </p:nvGrpSpPr>
      <p:grpSpPr>
        <a:xfrm>
          <a:off x="0" y="0"/>
          <a:ext cx="0" cy="0"/>
          <a:chOff x="0" y="0"/>
          <a:chExt cx="0" cy="0"/>
        </a:xfrm>
      </p:grpSpPr>
      <p:sp>
        <p:nvSpPr>
          <p:cNvPr id="91" name="Google Shape;91;p7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7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699663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96"/>
        <p:cNvGrpSpPr/>
        <p:nvPr/>
      </p:nvGrpSpPr>
      <p:grpSpPr>
        <a:xfrm>
          <a:off x="0" y="0"/>
          <a:ext cx="0" cy="0"/>
          <a:chOff x="0" y="0"/>
          <a:chExt cx="0" cy="0"/>
        </a:xfrm>
      </p:grpSpPr>
      <p:sp>
        <p:nvSpPr>
          <p:cNvPr id="97" name="Google Shape;97;p7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7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7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7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7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050668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23406759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6" Type="http://schemas.openxmlformats.org/officeDocument/2006/relationships/customXml" Target="../ink/ink8.xml"/><Relationship Id="rId21" Type="http://schemas.openxmlformats.org/officeDocument/2006/relationships/image" Target="../media/image17.png"/><Relationship Id="rId34" Type="http://schemas.openxmlformats.org/officeDocument/2006/relationships/customXml" Target="../ink/ink12.xml"/><Relationship Id="rId42" Type="http://schemas.openxmlformats.org/officeDocument/2006/relationships/customXml" Target="../ink/ink16.xml"/><Relationship Id="rId47" Type="http://schemas.openxmlformats.org/officeDocument/2006/relationships/image" Target="../media/image30.png"/><Relationship Id="rId50" Type="http://schemas.openxmlformats.org/officeDocument/2006/relationships/customXml" Target="../ink/ink20.xml"/><Relationship Id="rId55" Type="http://schemas.openxmlformats.org/officeDocument/2006/relationships/image" Target="../media/image33.png"/><Relationship Id="rId63" Type="http://schemas.openxmlformats.org/officeDocument/2006/relationships/customXml" Target="../ink/ink28.xml"/><Relationship Id="rId7" Type="http://schemas.openxmlformats.org/officeDocument/2006/relationships/slideLayout" Target="../slideLayouts/slideLayout13.xml"/><Relationship Id="rId2" Type="http://schemas.openxmlformats.org/officeDocument/2006/relationships/video" Target="../media/media1.mp4"/><Relationship Id="rId16" Type="http://schemas.openxmlformats.org/officeDocument/2006/relationships/customXml" Target="../ink/ink3.xml"/><Relationship Id="rId29" Type="http://schemas.openxmlformats.org/officeDocument/2006/relationships/image" Target="../media/image21.png"/><Relationship Id="rId11" Type="http://schemas.openxmlformats.org/officeDocument/2006/relationships/image" Target="../media/image4.png"/><Relationship Id="rId24" Type="http://schemas.openxmlformats.org/officeDocument/2006/relationships/customXml" Target="../ink/ink7.xml"/><Relationship Id="rId32" Type="http://schemas.openxmlformats.org/officeDocument/2006/relationships/customXml" Target="../ink/ink11.xml"/><Relationship Id="rId37" Type="http://schemas.openxmlformats.org/officeDocument/2006/relationships/image" Target="../media/image25.png"/><Relationship Id="rId40" Type="http://schemas.openxmlformats.org/officeDocument/2006/relationships/customXml" Target="../ink/ink15.xml"/><Relationship Id="rId45" Type="http://schemas.openxmlformats.org/officeDocument/2006/relationships/image" Target="../media/image29.png"/><Relationship Id="rId53" Type="http://schemas.openxmlformats.org/officeDocument/2006/relationships/customXml" Target="../ink/ink22.xml"/><Relationship Id="rId58" Type="http://schemas.openxmlformats.org/officeDocument/2006/relationships/customXml" Target="../ink/ink25.xml"/><Relationship Id="rId66" Type="http://schemas.openxmlformats.org/officeDocument/2006/relationships/image" Target="../media/image5.png"/><Relationship Id="rId5" Type="http://schemas.microsoft.com/office/2007/relationships/media" Target="../media/media3.mp4"/><Relationship Id="rId61" Type="http://schemas.openxmlformats.org/officeDocument/2006/relationships/customXml" Target="../ink/ink27.xml"/><Relationship Id="rId19" Type="http://schemas.openxmlformats.org/officeDocument/2006/relationships/image" Target="../media/image16.png"/><Relationship Id="rId14" Type="http://schemas.openxmlformats.org/officeDocument/2006/relationships/customXml" Target="../ink/ink2.xml"/><Relationship Id="rId22" Type="http://schemas.openxmlformats.org/officeDocument/2006/relationships/customXml" Target="../ink/ink6.xml"/><Relationship Id="rId27" Type="http://schemas.openxmlformats.org/officeDocument/2006/relationships/image" Target="../media/image20.png"/><Relationship Id="rId30" Type="http://schemas.openxmlformats.org/officeDocument/2006/relationships/customXml" Target="../ink/ink10.xml"/><Relationship Id="rId35" Type="http://schemas.openxmlformats.org/officeDocument/2006/relationships/image" Target="../media/image24.png"/><Relationship Id="rId43" Type="http://schemas.openxmlformats.org/officeDocument/2006/relationships/image" Target="../media/image28.png"/><Relationship Id="rId48" Type="http://schemas.openxmlformats.org/officeDocument/2006/relationships/customXml" Target="../ink/ink19.xml"/><Relationship Id="rId56" Type="http://schemas.openxmlformats.org/officeDocument/2006/relationships/customXml" Target="../ink/ink24.xml"/><Relationship Id="rId64" Type="http://schemas.openxmlformats.org/officeDocument/2006/relationships/image" Target="../media/image37.png"/><Relationship Id="rId8" Type="http://schemas.openxmlformats.org/officeDocument/2006/relationships/notesSlide" Target="../notesSlides/notesSlide8.xml"/><Relationship Id="rId51" Type="http://schemas.openxmlformats.org/officeDocument/2006/relationships/image" Target="../media/image32.png"/><Relationship Id="rId3" Type="http://schemas.microsoft.com/office/2007/relationships/media" Target="../media/media2.mp4"/><Relationship Id="rId12" Type="http://schemas.openxmlformats.org/officeDocument/2006/relationships/customXml" Target="../ink/ink1.xml"/><Relationship Id="rId17" Type="http://schemas.openxmlformats.org/officeDocument/2006/relationships/image" Target="../media/image15.png"/><Relationship Id="rId25" Type="http://schemas.openxmlformats.org/officeDocument/2006/relationships/image" Target="../media/image19.png"/><Relationship Id="rId33" Type="http://schemas.openxmlformats.org/officeDocument/2006/relationships/image" Target="../media/image23.png"/><Relationship Id="rId38" Type="http://schemas.openxmlformats.org/officeDocument/2006/relationships/customXml" Target="../ink/ink14.xml"/><Relationship Id="rId46" Type="http://schemas.openxmlformats.org/officeDocument/2006/relationships/customXml" Target="../ink/ink18.xml"/><Relationship Id="rId59" Type="http://schemas.openxmlformats.org/officeDocument/2006/relationships/image" Target="../media/image35.png"/><Relationship Id="rId67" Type="http://schemas.openxmlformats.org/officeDocument/2006/relationships/hyperlink" Target="Career%20Leaders%20video.MOV" TargetMode="External"/><Relationship Id="rId20" Type="http://schemas.openxmlformats.org/officeDocument/2006/relationships/customXml" Target="../ink/ink5.xml"/><Relationship Id="rId41" Type="http://schemas.openxmlformats.org/officeDocument/2006/relationships/image" Target="../media/image27.png"/><Relationship Id="rId54" Type="http://schemas.openxmlformats.org/officeDocument/2006/relationships/customXml" Target="../ink/ink23.xml"/><Relationship Id="rId62" Type="http://schemas.openxmlformats.org/officeDocument/2006/relationships/image" Target="../media/image36.png"/><Relationship Id="rId1" Type="http://schemas.microsoft.com/office/2007/relationships/media" Target="../media/media1.mp4"/><Relationship Id="rId6" Type="http://schemas.openxmlformats.org/officeDocument/2006/relationships/video" Target="../media/media3.mp4"/><Relationship Id="rId15" Type="http://schemas.openxmlformats.org/officeDocument/2006/relationships/image" Target="../media/image14.png"/><Relationship Id="rId23" Type="http://schemas.openxmlformats.org/officeDocument/2006/relationships/image" Target="../media/image18.png"/><Relationship Id="rId28" Type="http://schemas.openxmlformats.org/officeDocument/2006/relationships/customXml" Target="../ink/ink9.xml"/><Relationship Id="rId36" Type="http://schemas.openxmlformats.org/officeDocument/2006/relationships/customXml" Target="../ink/ink13.xml"/><Relationship Id="rId49" Type="http://schemas.openxmlformats.org/officeDocument/2006/relationships/image" Target="../media/image31.png"/><Relationship Id="rId57" Type="http://schemas.openxmlformats.org/officeDocument/2006/relationships/image" Target="../media/image34.png"/><Relationship Id="rId10" Type="http://schemas.openxmlformats.org/officeDocument/2006/relationships/image" Target="../media/image3.png"/><Relationship Id="rId31" Type="http://schemas.openxmlformats.org/officeDocument/2006/relationships/image" Target="../media/image22.png"/><Relationship Id="rId44" Type="http://schemas.openxmlformats.org/officeDocument/2006/relationships/customXml" Target="../ink/ink17.xml"/><Relationship Id="rId52" Type="http://schemas.openxmlformats.org/officeDocument/2006/relationships/customXml" Target="../ink/ink21.xml"/><Relationship Id="rId60" Type="http://schemas.openxmlformats.org/officeDocument/2006/relationships/customXml" Target="../ink/ink26.xml"/><Relationship Id="rId65" Type="http://schemas.openxmlformats.org/officeDocument/2006/relationships/customXml" Target="../ink/ink29.xml"/><Relationship Id="rId4" Type="http://schemas.openxmlformats.org/officeDocument/2006/relationships/video" Target="../media/media2.mp4"/><Relationship Id="rId9" Type="http://schemas.openxmlformats.org/officeDocument/2006/relationships/image" Target="../media/image2.png"/><Relationship Id="rId13" Type="http://schemas.openxmlformats.org/officeDocument/2006/relationships/image" Target="../media/image13.png"/><Relationship Id="rId18" Type="http://schemas.openxmlformats.org/officeDocument/2006/relationships/customXml" Target="../ink/ink4.xml"/><Relationship Id="rId39"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www.linkedin.com/in/mark-fox-046022126/"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video" Target="https://www.youtube.com/embed/4Gusz-T5G8g?feature=oembed" TargetMode="External"/><Relationship Id="rId5" Type="http://schemas.openxmlformats.org/officeDocument/2006/relationships/image" Target="../media/image8.jpe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yeovil.ac.uk/wp-content/uploads/2026/07/YC-Accountability-Statement-and-Local-Needs-Duty-Self-Assessment-26-27.pdf"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hyperlink" Target="https://www.skillsbuilder.uk/universal-framework" TargetMode="Externa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hyperlink" Target="https://talentinocareers.co.uk/"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hyperlink" Target="https://youtu.be/9RyiC43KbVM" TargetMode="External"/><Relationship Id="rId3" Type="http://schemas.openxmlformats.org/officeDocument/2006/relationships/hyperlink" Target="https://youtu.be/nGoAPfzJoto" TargetMode="External"/><Relationship Id="rId7" Type="http://schemas.openxmlformats.org/officeDocument/2006/relationships/hyperlink" Target="https://youtu.be/ZFh8OaV0gw8" TargetMode="External"/><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hyperlink" Target="https://youtu.be/F9UYVfUvg6E" TargetMode="External"/><Relationship Id="rId11" Type="http://schemas.openxmlformats.org/officeDocument/2006/relationships/hyperlink" Target="https://youtu.be/MpP9MO3pWJw" TargetMode="External"/><Relationship Id="rId5" Type="http://schemas.openxmlformats.org/officeDocument/2006/relationships/hyperlink" Target="https://youtu.be/d5D2_UImM94" TargetMode="External"/><Relationship Id="rId10" Type="http://schemas.openxmlformats.org/officeDocument/2006/relationships/hyperlink" Target="https://youtu.be/uWkSk2Lk09w" TargetMode="External"/><Relationship Id="rId4" Type="http://schemas.openxmlformats.org/officeDocument/2006/relationships/hyperlink" Target="https://youtu.be/6IxfgqQKBcM" TargetMode="External"/><Relationship Id="rId9" Type="http://schemas.openxmlformats.org/officeDocument/2006/relationships/hyperlink" Target="https://youtu.be/av6DLvqtb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088" y="36576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85800" y="594360"/>
            <a:ext cx="224028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CORE PROGRAMME</a:t>
            </a:r>
          </a:p>
        </p:txBody>
      </p:sp>
      <p:sp>
        <p:nvSpPr>
          <p:cNvPr id="4" name="TextBox 3"/>
          <p:cNvSpPr txBox="1"/>
          <p:nvPr/>
        </p:nvSpPr>
        <p:spPr>
          <a:xfrm>
            <a:off x="685800" y="1417320"/>
            <a:ext cx="7498079" cy="1325880"/>
          </a:xfrm>
          <a:prstGeom prst="rect">
            <a:avLst/>
          </a:prstGeom>
          <a:noFill/>
        </p:spPr>
        <p:txBody>
          <a:bodyPr wrap="square" anchor="ctr">
            <a:spAutoFit/>
          </a:bodyPr>
          <a:lstStyle/>
          <a:p>
            <a:pPr algn="l"/>
            <a:r>
              <a:rPr sz="3400" b="1">
                <a:solidFill>
                  <a:srgbClr val="0D2B5E"/>
                </a:solidFill>
                <a:latin typeface="Aptos"/>
              </a:rPr>
              <a:t>Understanding the role and value
of a Careers Leader</a:t>
            </a:r>
          </a:p>
        </p:txBody>
      </p:sp>
      <p:sp>
        <p:nvSpPr>
          <p:cNvPr id="5" name="TextBox 4"/>
          <p:cNvSpPr txBox="1"/>
          <p:nvPr/>
        </p:nvSpPr>
        <p:spPr>
          <a:xfrm>
            <a:off x="713232" y="3063240"/>
            <a:ext cx="2743200" cy="457200"/>
          </a:xfrm>
          <a:prstGeom prst="rect">
            <a:avLst/>
          </a:prstGeom>
          <a:noFill/>
        </p:spPr>
        <p:txBody>
          <a:bodyPr wrap="square" anchor="ctr">
            <a:spAutoFit/>
          </a:bodyPr>
          <a:lstStyle/>
          <a:p>
            <a:pPr algn="l"/>
            <a:r>
              <a:rPr sz="2000" b="1">
                <a:solidFill>
                  <a:srgbClr val="C40069"/>
                </a:solidFill>
                <a:latin typeface="Aptos"/>
              </a:rPr>
              <a:t>Day 1</a:t>
            </a:r>
          </a:p>
        </p:txBody>
      </p:sp>
      <p:sp>
        <p:nvSpPr>
          <p:cNvPr id="6" name="TextBox 5"/>
          <p:cNvSpPr txBox="1"/>
          <p:nvPr/>
        </p:nvSpPr>
        <p:spPr>
          <a:xfrm>
            <a:off x="713232" y="4069080"/>
            <a:ext cx="4389120" cy="914400"/>
          </a:xfrm>
          <a:prstGeom prst="rect">
            <a:avLst/>
          </a:prstGeom>
          <a:noFill/>
        </p:spPr>
        <p:txBody>
          <a:bodyPr wrap="square" anchor="ctr">
            <a:spAutoFit/>
          </a:bodyPr>
          <a:lstStyle/>
          <a:p>
            <a:pPr algn="l"/>
            <a:r>
              <a:rPr sz="1400" b="0">
                <a:solidFill>
                  <a:srgbClr val="2D3741"/>
                </a:solidFill>
                <a:latin typeface="Aptos"/>
              </a:rPr>
              <a:t>Trainer: ______________________
Assessor: _____________________</a:t>
            </a:r>
          </a:p>
        </p:txBody>
      </p:sp>
      <p:sp>
        <p:nvSpPr>
          <p:cNvPr id="7" name="Rounded Rectangle 6"/>
          <p:cNvSpPr/>
          <p:nvPr/>
        </p:nvSpPr>
        <p:spPr>
          <a:xfrm>
            <a:off x="8458200" y="2392709"/>
            <a:ext cx="237744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a:rPr>
              <a:t>ROLE</a:t>
            </a:r>
          </a:p>
        </p:txBody>
      </p:sp>
      <p:sp>
        <p:nvSpPr>
          <p:cNvPr id="8" name="Rounded Rectangle 7"/>
          <p:cNvSpPr/>
          <p:nvPr/>
        </p:nvSpPr>
        <p:spPr>
          <a:xfrm>
            <a:off x="8458200" y="3668297"/>
            <a:ext cx="2377440" cy="53035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a:rPr>
              <a:t>VALUE</a:t>
            </a:r>
          </a:p>
        </p:txBody>
      </p:sp>
      <p:sp>
        <p:nvSpPr>
          <p:cNvPr id="9" name="Rounded Rectangle 8"/>
          <p:cNvSpPr/>
          <p:nvPr/>
        </p:nvSpPr>
        <p:spPr>
          <a:xfrm>
            <a:off x="8458200" y="4855464"/>
            <a:ext cx="2377440" cy="53035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dirty="0">
                <a:solidFill>
                  <a:srgbClr val="FFFFFF"/>
                </a:solidFill>
                <a:latin typeface="Aptos"/>
              </a:rPr>
              <a:t>IMPROVEMENT</a:t>
            </a:r>
          </a:p>
        </p:txBody>
      </p:sp>
      <p:sp>
        <p:nvSpPr>
          <p:cNvPr id="10" name="TextBox 9"/>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1</a:t>
            </a:r>
          </a:p>
        </p:txBody>
      </p:sp>
      <p:pic>
        <p:nvPicPr>
          <p:cNvPr id="12" name="Picture 11">
            <a:extLst>
              <a:ext uri="{FF2B5EF4-FFF2-40B4-BE49-F238E27FC236}">
                <a16:creationId xmlns:a16="http://schemas.microsoft.com/office/drawing/2014/main" id="{D71111A6-9127-7AC2-AD83-6C33698864D8}"/>
              </a:ext>
            </a:extLst>
          </p:cNvPr>
          <p:cNvPicPr>
            <a:picLocks noChangeAspect="1"/>
          </p:cNvPicPr>
          <p:nvPr/>
        </p:nvPicPr>
        <p:blipFill>
          <a:blip r:embed="rId3"/>
          <a:stretch>
            <a:fillRect/>
          </a:stretch>
        </p:blipFill>
        <p:spPr>
          <a:xfrm>
            <a:off x="8458200" y="33469"/>
            <a:ext cx="2560542" cy="135952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Welcome to the CDI Careers Leader Training</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2</a:t>
            </a:r>
          </a:p>
        </p:txBody>
      </p:sp>
      <p:sp>
        <p:nvSpPr>
          <p:cNvPr id="6" name="Rounded Rectangle 5"/>
          <p:cNvSpPr/>
          <p:nvPr/>
        </p:nvSpPr>
        <p:spPr>
          <a:xfrm>
            <a:off x="4251960" y="2148840"/>
            <a:ext cx="3657600" cy="868680"/>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400" b="1">
                <a:solidFill>
                  <a:srgbClr val="FFFFFF"/>
                </a:solidFill>
                <a:latin typeface="Aptos"/>
              </a:rPr>
              <a:t>WELCOME</a:t>
            </a:r>
          </a:p>
        </p:txBody>
      </p:sp>
      <p:sp>
        <p:nvSpPr>
          <p:cNvPr id="7" name="TextBox 6"/>
          <p:cNvSpPr txBox="1"/>
          <p:nvPr/>
        </p:nvSpPr>
        <p:spPr>
          <a:xfrm>
            <a:off x="2834640" y="3337560"/>
            <a:ext cx="6583680" cy="640080"/>
          </a:xfrm>
          <a:prstGeom prst="rect">
            <a:avLst/>
          </a:prstGeom>
          <a:noFill/>
        </p:spPr>
        <p:txBody>
          <a:bodyPr wrap="square" anchor="ctr">
            <a:spAutoFit/>
          </a:bodyPr>
          <a:lstStyle/>
          <a:p>
            <a:pPr algn="ctr"/>
            <a:r>
              <a:rPr sz="2500" b="1">
                <a:solidFill>
                  <a:srgbClr val="0D2B5E"/>
                </a:solidFill>
                <a:latin typeface="Aptos"/>
              </a:rPr>
              <a:t>Careers Leader Training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The Five Taught Days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85800" y="1234440"/>
            <a:ext cx="5074920" cy="1024128"/>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04672" y="1307592"/>
            <a:ext cx="4837176" cy="292608"/>
          </a:xfrm>
          <a:prstGeom prst="rect">
            <a:avLst/>
          </a:prstGeom>
          <a:noFill/>
        </p:spPr>
        <p:txBody>
          <a:bodyPr wrap="square" anchor="ctr">
            <a:spAutoFit/>
          </a:bodyPr>
          <a:lstStyle/>
          <a:p>
            <a:pPr algn="l"/>
            <a:r>
              <a:rPr sz="1300" b="1">
                <a:solidFill>
                  <a:srgbClr val="009199"/>
                </a:solidFill>
                <a:latin typeface="Aptos"/>
              </a:rPr>
              <a:t>Core Day 1</a:t>
            </a:r>
          </a:p>
        </p:txBody>
      </p:sp>
      <p:sp>
        <p:nvSpPr>
          <p:cNvPr id="7" name="TextBox 6"/>
          <p:cNvSpPr txBox="1"/>
          <p:nvPr/>
        </p:nvSpPr>
        <p:spPr>
          <a:xfrm>
            <a:off x="804672" y="1627632"/>
            <a:ext cx="4837176" cy="566928"/>
          </a:xfrm>
          <a:prstGeom prst="rect">
            <a:avLst/>
          </a:prstGeom>
          <a:noFill/>
        </p:spPr>
        <p:txBody>
          <a:bodyPr wrap="square" anchor="ctr">
            <a:spAutoFit/>
          </a:bodyPr>
          <a:lstStyle/>
          <a:p>
            <a:pPr algn="l"/>
            <a:r>
              <a:rPr sz="1050" b="0">
                <a:solidFill>
                  <a:srgbClr val="2D3741"/>
                </a:solidFill>
                <a:latin typeface="Aptos"/>
              </a:rPr>
              <a:t>Understanding the role and value of a Careers Leader</a:t>
            </a:r>
          </a:p>
        </p:txBody>
      </p:sp>
      <p:sp>
        <p:nvSpPr>
          <p:cNvPr id="8" name="Rounded Rectangle 7"/>
          <p:cNvSpPr/>
          <p:nvPr/>
        </p:nvSpPr>
        <p:spPr>
          <a:xfrm>
            <a:off x="6217920" y="1234440"/>
            <a:ext cx="5074920" cy="1024128"/>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336792" y="1307592"/>
            <a:ext cx="4837176" cy="292608"/>
          </a:xfrm>
          <a:prstGeom prst="rect">
            <a:avLst/>
          </a:prstGeom>
          <a:noFill/>
        </p:spPr>
        <p:txBody>
          <a:bodyPr wrap="square" anchor="ctr">
            <a:spAutoFit/>
          </a:bodyPr>
          <a:lstStyle/>
          <a:p>
            <a:pPr algn="l"/>
            <a:r>
              <a:rPr sz="1300" b="1">
                <a:solidFill>
                  <a:srgbClr val="C40069"/>
                </a:solidFill>
                <a:latin typeface="Aptos"/>
              </a:rPr>
              <a:t>Core Day 2</a:t>
            </a:r>
          </a:p>
        </p:txBody>
      </p:sp>
      <p:sp>
        <p:nvSpPr>
          <p:cNvPr id="10" name="TextBox 9"/>
          <p:cNvSpPr txBox="1"/>
          <p:nvPr/>
        </p:nvSpPr>
        <p:spPr>
          <a:xfrm>
            <a:off x="6336792" y="1627632"/>
            <a:ext cx="4837176" cy="566928"/>
          </a:xfrm>
          <a:prstGeom prst="rect">
            <a:avLst/>
          </a:prstGeom>
          <a:noFill/>
        </p:spPr>
        <p:txBody>
          <a:bodyPr wrap="square" anchor="ctr">
            <a:spAutoFit/>
          </a:bodyPr>
          <a:lstStyle/>
          <a:p>
            <a:pPr algn="l"/>
            <a:r>
              <a:rPr sz="1050" b="0">
                <a:solidFill>
                  <a:srgbClr val="2D3741"/>
                </a:solidFill>
                <a:latin typeface="Aptos"/>
              </a:rPr>
              <a:t>Designing your Careers Programme</a:t>
            </a:r>
          </a:p>
        </p:txBody>
      </p:sp>
      <p:sp>
        <p:nvSpPr>
          <p:cNvPr id="11" name="Rounded Rectangle 10"/>
          <p:cNvSpPr/>
          <p:nvPr/>
        </p:nvSpPr>
        <p:spPr>
          <a:xfrm>
            <a:off x="685800" y="2651760"/>
            <a:ext cx="5074920" cy="1024128"/>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04672" y="2724912"/>
            <a:ext cx="4837176" cy="292608"/>
          </a:xfrm>
          <a:prstGeom prst="rect">
            <a:avLst/>
          </a:prstGeom>
          <a:noFill/>
        </p:spPr>
        <p:txBody>
          <a:bodyPr wrap="square" anchor="ctr">
            <a:spAutoFit/>
          </a:bodyPr>
          <a:lstStyle/>
          <a:p>
            <a:pPr algn="l"/>
            <a:r>
              <a:rPr sz="1300" b="1">
                <a:solidFill>
                  <a:srgbClr val="F29200"/>
                </a:solidFill>
                <a:latin typeface="Aptos"/>
              </a:rPr>
              <a:t>Core Day 3</a:t>
            </a:r>
          </a:p>
        </p:txBody>
      </p:sp>
      <p:sp>
        <p:nvSpPr>
          <p:cNvPr id="13" name="TextBox 12"/>
          <p:cNvSpPr txBox="1"/>
          <p:nvPr/>
        </p:nvSpPr>
        <p:spPr>
          <a:xfrm>
            <a:off x="804672" y="3044952"/>
            <a:ext cx="4837176" cy="566928"/>
          </a:xfrm>
          <a:prstGeom prst="rect">
            <a:avLst/>
          </a:prstGeom>
          <a:noFill/>
        </p:spPr>
        <p:txBody>
          <a:bodyPr wrap="square" anchor="ctr">
            <a:spAutoFit/>
          </a:bodyPr>
          <a:lstStyle/>
          <a:p>
            <a:pPr algn="l"/>
            <a:r>
              <a:rPr sz="1050" b="0">
                <a:solidFill>
                  <a:srgbClr val="2D3741"/>
                </a:solidFill>
                <a:latin typeface="Aptos"/>
              </a:rPr>
              <a:t>Leading, evaluating and improving your Careers Programme</a:t>
            </a:r>
          </a:p>
        </p:txBody>
      </p:sp>
      <p:sp>
        <p:nvSpPr>
          <p:cNvPr id="14" name="Rounded Rectangle 13"/>
          <p:cNvSpPr/>
          <p:nvPr/>
        </p:nvSpPr>
        <p:spPr>
          <a:xfrm>
            <a:off x="6217920" y="2651760"/>
            <a:ext cx="5074920" cy="1024128"/>
          </a:xfrm>
          <a:prstGeom prst="roundRect">
            <a:avLst/>
          </a:prstGeom>
          <a:solidFill>
            <a:srgbClr val="EFF6F8"/>
          </a:solidFill>
          <a:ln>
            <a:solidFill>
              <a:srgbClr val="674E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336792" y="2724912"/>
            <a:ext cx="4837176" cy="292608"/>
          </a:xfrm>
          <a:prstGeom prst="rect">
            <a:avLst/>
          </a:prstGeom>
          <a:noFill/>
        </p:spPr>
        <p:txBody>
          <a:bodyPr wrap="square" anchor="ctr">
            <a:spAutoFit/>
          </a:bodyPr>
          <a:lstStyle/>
          <a:p>
            <a:pPr algn="l"/>
            <a:r>
              <a:rPr sz="1300" b="1">
                <a:solidFill>
                  <a:srgbClr val="674EA7"/>
                </a:solidFill>
                <a:latin typeface="Aptos"/>
              </a:rPr>
              <a:t>Extension Day 4</a:t>
            </a:r>
          </a:p>
        </p:txBody>
      </p:sp>
      <p:sp>
        <p:nvSpPr>
          <p:cNvPr id="16" name="TextBox 15"/>
          <p:cNvSpPr txBox="1"/>
          <p:nvPr/>
        </p:nvSpPr>
        <p:spPr>
          <a:xfrm>
            <a:off x="6336792" y="3044952"/>
            <a:ext cx="4837176" cy="566928"/>
          </a:xfrm>
          <a:prstGeom prst="rect">
            <a:avLst/>
          </a:prstGeom>
          <a:noFill/>
        </p:spPr>
        <p:txBody>
          <a:bodyPr wrap="square" anchor="ctr">
            <a:spAutoFit/>
          </a:bodyPr>
          <a:lstStyle/>
          <a:p>
            <a:pPr algn="l"/>
            <a:r>
              <a:rPr sz="1050" b="0">
                <a:solidFill>
                  <a:srgbClr val="2D3741"/>
                </a:solidFill>
                <a:latin typeface="Aptos"/>
              </a:rPr>
              <a:t>Leading Career Development Strategically</a:t>
            </a:r>
          </a:p>
        </p:txBody>
      </p:sp>
      <p:sp>
        <p:nvSpPr>
          <p:cNvPr id="17" name="Rounded Rectangle 16"/>
          <p:cNvSpPr/>
          <p:nvPr/>
        </p:nvSpPr>
        <p:spPr>
          <a:xfrm>
            <a:off x="685800" y="4069080"/>
            <a:ext cx="5074920" cy="1024128"/>
          </a:xfrm>
          <a:prstGeom prst="roundRect">
            <a:avLst/>
          </a:prstGeom>
          <a:solidFill>
            <a:srgbClr val="EFF6F8"/>
          </a:solidFill>
          <a:ln>
            <a:solidFill>
              <a:srgbClr val="5C974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04672" y="4142232"/>
            <a:ext cx="4837176" cy="292608"/>
          </a:xfrm>
          <a:prstGeom prst="rect">
            <a:avLst/>
          </a:prstGeom>
          <a:noFill/>
        </p:spPr>
        <p:txBody>
          <a:bodyPr wrap="square" anchor="ctr">
            <a:spAutoFit/>
          </a:bodyPr>
          <a:lstStyle/>
          <a:p>
            <a:pPr algn="l"/>
            <a:r>
              <a:rPr sz="1300" b="1">
                <a:solidFill>
                  <a:srgbClr val="5C9740"/>
                </a:solidFill>
                <a:latin typeface="Aptos"/>
              </a:rPr>
              <a:t>Extension Day 5</a:t>
            </a:r>
          </a:p>
        </p:txBody>
      </p:sp>
      <p:sp>
        <p:nvSpPr>
          <p:cNvPr id="19" name="TextBox 18"/>
          <p:cNvSpPr txBox="1"/>
          <p:nvPr/>
        </p:nvSpPr>
        <p:spPr>
          <a:xfrm>
            <a:off x="804672" y="4462272"/>
            <a:ext cx="4837176" cy="566928"/>
          </a:xfrm>
          <a:prstGeom prst="rect">
            <a:avLst/>
          </a:prstGeom>
          <a:noFill/>
        </p:spPr>
        <p:txBody>
          <a:bodyPr wrap="square" anchor="ctr">
            <a:spAutoFit/>
          </a:bodyPr>
          <a:lstStyle/>
          <a:p>
            <a:pPr algn="l"/>
            <a:r>
              <a:rPr sz="1050" b="0">
                <a:solidFill>
                  <a:srgbClr val="2D3741"/>
                </a:solidFill>
                <a:latin typeface="Aptos"/>
              </a:rPr>
              <a:t>Managing Sustainable Career Development</a:t>
            </a:r>
          </a:p>
        </p:txBody>
      </p:sp>
      <p:sp>
        <p:nvSpPr>
          <p:cNvPr id="20" name="TextBox 19"/>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CEC Learning Outcomes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417320"/>
            <a:ext cx="10241280" cy="4389120"/>
          </a:xfrm>
          <a:prstGeom prst="rect">
            <a:avLst/>
          </a:prstGeom>
          <a:noFill/>
        </p:spPr>
        <p:txBody>
          <a:bodyPr wrap="square">
            <a:spAutoFit/>
          </a:bodyPr>
          <a:lstStyle/>
          <a:p>
            <a:pPr>
              <a:spcAft>
                <a:spcPts val="800"/>
              </a:spcAft>
              <a:defRPr sz="1600">
                <a:solidFill>
                  <a:srgbClr val="2D3741"/>
                </a:solidFill>
                <a:latin typeface="Aptos"/>
              </a:defRPr>
            </a:pPr>
            <a:r>
              <a:t>• Understand the purpose and responsibilities of the Careers Leader.</a:t>
            </a:r>
          </a:p>
          <a:p>
            <a:pPr>
              <a:spcAft>
                <a:spcPts val="800"/>
              </a:spcAft>
              <a:defRPr sz="1600">
                <a:solidFill>
                  <a:srgbClr val="2D3741"/>
                </a:solidFill>
                <a:latin typeface="Aptos"/>
              </a:defRPr>
            </a:pPr>
            <a:r>
              <a:t>• Understand how careers contributes to whole organisation priorities.</a:t>
            </a:r>
          </a:p>
          <a:p>
            <a:pPr>
              <a:spcAft>
                <a:spcPts val="800"/>
              </a:spcAft>
              <a:defRPr sz="1600">
                <a:solidFill>
                  <a:srgbClr val="2D3741"/>
                </a:solidFill>
                <a:latin typeface="Aptos"/>
              </a:defRPr>
            </a:pPr>
            <a:r>
              <a:t>• Recognise the importance of strategic leadership.</a:t>
            </a:r>
          </a:p>
          <a:p>
            <a:pPr>
              <a:spcAft>
                <a:spcPts val="800"/>
              </a:spcAft>
              <a:defRPr sz="1600">
                <a:solidFill>
                  <a:srgbClr val="2D3741"/>
                </a:solidFill>
                <a:latin typeface="Aptos"/>
              </a:defRPr>
            </a:pPr>
            <a:r>
              <a:t>• Identify key stakeholders and partnerships.</a:t>
            </a:r>
          </a:p>
          <a:p>
            <a:pPr>
              <a:spcAft>
                <a:spcPts val="800"/>
              </a:spcAft>
              <a:defRPr sz="1600">
                <a:solidFill>
                  <a:srgbClr val="2D3741"/>
                </a:solidFill>
                <a:latin typeface="Aptos"/>
              </a:defRPr>
            </a:pPr>
            <a:r>
              <a:t>• Begin planning improvements within their own organisation.</a:t>
            </a:r>
          </a:p>
        </p:txBody>
      </p:sp>
      <p:sp>
        <p:nvSpPr>
          <p:cNvPr id="7" name="TextBox 6"/>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Today is about…..</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85800" y="1965960"/>
            <a:ext cx="2331720" cy="868680"/>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Thinking
strategically</a:t>
            </a:r>
          </a:p>
        </p:txBody>
      </p:sp>
      <p:sp>
        <p:nvSpPr>
          <p:cNvPr id="6" name="Rounded Rectangle 5"/>
          <p:cNvSpPr/>
          <p:nvPr/>
        </p:nvSpPr>
        <p:spPr>
          <a:xfrm>
            <a:off x="3474720" y="1965960"/>
            <a:ext cx="2331720" cy="868680"/>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Sharing
practice</a:t>
            </a:r>
          </a:p>
        </p:txBody>
      </p:sp>
      <p:sp>
        <p:nvSpPr>
          <p:cNvPr id="7" name="Rounded Rectangle 6"/>
          <p:cNvSpPr/>
          <p:nvPr/>
        </p:nvSpPr>
        <p:spPr>
          <a:xfrm>
            <a:off x="6263640" y="1965960"/>
            <a:ext cx="2331720" cy="868680"/>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Challenging
ideas</a:t>
            </a:r>
          </a:p>
        </p:txBody>
      </p:sp>
      <p:sp>
        <p:nvSpPr>
          <p:cNvPr id="8" name="Rounded Rectangle 7"/>
          <p:cNvSpPr/>
          <p:nvPr/>
        </p:nvSpPr>
        <p:spPr>
          <a:xfrm>
            <a:off x="9052559" y="1965960"/>
            <a:ext cx="2331720" cy="868680"/>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Planning for
improvement</a:t>
            </a:r>
          </a:p>
        </p:txBody>
      </p:sp>
      <p:sp>
        <p:nvSpPr>
          <p:cNvPr id="9" name="TextBox 8"/>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Meet the Group</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85800" y="1965960"/>
            <a:ext cx="233172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Name</a:t>
            </a:r>
          </a:p>
        </p:txBody>
      </p:sp>
      <p:sp>
        <p:nvSpPr>
          <p:cNvPr id="7" name="Rounded Rectangle 6"/>
          <p:cNvSpPr/>
          <p:nvPr/>
        </p:nvSpPr>
        <p:spPr>
          <a:xfrm>
            <a:off x="3474720" y="1965960"/>
            <a:ext cx="2331720" cy="53035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Organisation</a:t>
            </a:r>
          </a:p>
        </p:txBody>
      </p:sp>
      <p:sp>
        <p:nvSpPr>
          <p:cNvPr id="8" name="Rounded Rectangle 7"/>
          <p:cNvSpPr/>
          <p:nvPr/>
        </p:nvSpPr>
        <p:spPr>
          <a:xfrm>
            <a:off x="6263640" y="1965960"/>
            <a:ext cx="2331720" cy="53035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Experience</a:t>
            </a:r>
          </a:p>
        </p:txBody>
      </p:sp>
      <p:sp>
        <p:nvSpPr>
          <p:cNvPr id="9" name="Rounded Rectangle 8"/>
          <p:cNvSpPr/>
          <p:nvPr/>
        </p:nvSpPr>
        <p:spPr>
          <a:xfrm>
            <a:off x="9052559" y="1965960"/>
            <a:ext cx="2331720" cy="530352"/>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One challenge</a:t>
            </a:r>
          </a:p>
        </p:txBody>
      </p:sp>
      <p:sp>
        <p:nvSpPr>
          <p:cNvPr id="10" name="TextBox 9"/>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Confidence Check</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05840" y="1645920"/>
            <a:ext cx="10149840" cy="548640"/>
          </a:xfrm>
          <a:prstGeom prst="rect">
            <a:avLst/>
          </a:prstGeom>
          <a:noFill/>
        </p:spPr>
        <p:txBody>
          <a:bodyPr wrap="square" anchor="ctr">
            <a:spAutoFit/>
          </a:bodyPr>
          <a:lstStyle/>
          <a:p>
            <a:pPr algn="ctr"/>
            <a:r>
              <a:rPr sz="2400" b="1">
                <a:solidFill>
                  <a:srgbClr val="0D2B5E"/>
                </a:solidFill>
                <a:latin typeface="Aptos"/>
              </a:rPr>
              <a:t>How confident do you feel today?</a:t>
            </a:r>
          </a:p>
        </p:txBody>
      </p:sp>
      <p:sp>
        <p:nvSpPr>
          <p:cNvPr id="7" name="Rounded Rectangle 6"/>
          <p:cNvSpPr/>
          <p:nvPr/>
        </p:nvSpPr>
        <p:spPr>
          <a:xfrm>
            <a:off x="1874519" y="2880360"/>
            <a:ext cx="1143000" cy="685800"/>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Aptos"/>
              </a:rPr>
              <a:t>1</a:t>
            </a:r>
          </a:p>
        </p:txBody>
      </p:sp>
      <p:sp>
        <p:nvSpPr>
          <p:cNvPr id="8" name="Rounded Rectangle 7"/>
          <p:cNvSpPr/>
          <p:nvPr/>
        </p:nvSpPr>
        <p:spPr>
          <a:xfrm>
            <a:off x="3566160" y="2880360"/>
            <a:ext cx="1143000" cy="685800"/>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Aptos"/>
              </a:rPr>
              <a:t>2</a:t>
            </a:r>
          </a:p>
        </p:txBody>
      </p:sp>
      <p:sp>
        <p:nvSpPr>
          <p:cNvPr id="9" name="Rounded Rectangle 8"/>
          <p:cNvSpPr/>
          <p:nvPr/>
        </p:nvSpPr>
        <p:spPr>
          <a:xfrm>
            <a:off x="5257800" y="2880360"/>
            <a:ext cx="1143000" cy="685800"/>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Aptos"/>
              </a:rPr>
              <a:t>3</a:t>
            </a:r>
          </a:p>
        </p:txBody>
      </p:sp>
      <p:sp>
        <p:nvSpPr>
          <p:cNvPr id="10" name="Rounded Rectangle 9"/>
          <p:cNvSpPr/>
          <p:nvPr/>
        </p:nvSpPr>
        <p:spPr>
          <a:xfrm>
            <a:off x="6949440" y="2880360"/>
            <a:ext cx="1143000" cy="685800"/>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Aptos"/>
              </a:rPr>
              <a:t>4</a:t>
            </a:r>
          </a:p>
        </p:txBody>
      </p:sp>
      <p:sp>
        <p:nvSpPr>
          <p:cNvPr id="11" name="Rounded Rectangle 10"/>
          <p:cNvSpPr/>
          <p:nvPr/>
        </p:nvSpPr>
        <p:spPr>
          <a:xfrm>
            <a:off x="8641080" y="2880360"/>
            <a:ext cx="1143000" cy="685800"/>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latin typeface="Aptos"/>
              </a:rPr>
              <a:t>5</a:t>
            </a:r>
          </a:p>
        </p:txBody>
      </p:sp>
      <p:sp>
        <p:nvSpPr>
          <p:cNvPr id="12" name="TextBox 11"/>
          <p:cNvSpPr txBox="1"/>
          <p:nvPr/>
        </p:nvSpPr>
        <p:spPr>
          <a:xfrm>
            <a:off x="1371600" y="3977639"/>
            <a:ext cx="2286000" cy="365760"/>
          </a:xfrm>
          <a:prstGeom prst="rect">
            <a:avLst/>
          </a:prstGeom>
          <a:noFill/>
        </p:spPr>
        <p:txBody>
          <a:bodyPr wrap="square" anchor="ctr">
            <a:spAutoFit/>
          </a:bodyPr>
          <a:lstStyle/>
          <a:p>
            <a:pPr algn="l"/>
            <a:r>
              <a:rPr sz="1200" b="0">
                <a:solidFill>
                  <a:srgbClr val="6E7882"/>
                </a:solidFill>
                <a:latin typeface="Aptos"/>
              </a:rPr>
              <a:t>Low confidence</a:t>
            </a:r>
          </a:p>
        </p:txBody>
      </p:sp>
      <p:sp>
        <p:nvSpPr>
          <p:cNvPr id="13" name="TextBox 12"/>
          <p:cNvSpPr txBox="1"/>
          <p:nvPr/>
        </p:nvSpPr>
        <p:spPr>
          <a:xfrm>
            <a:off x="8549640" y="3977639"/>
            <a:ext cx="2286000" cy="365760"/>
          </a:xfrm>
          <a:prstGeom prst="rect">
            <a:avLst/>
          </a:prstGeom>
          <a:noFill/>
        </p:spPr>
        <p:txBody>
          <a:bodyPr wrap="square" anchor="ctr">
            <a:spAutoFit/>
          </a:bodyPr>
          <a:lstStyle/>
          <a:p>
            <a:pPr algn="r"/>
            <a:r>
              <a:rPr sz="1200" b="0">
                <a:solidFill>
                  <a:srgbClr val="6E7882"/>
                </a:solidFill>
                <a:latin typeface="Aptos"/>
              </a:rPr>
              <a:t>High confidence</a:t>
            </a:r>
          </a:p>
        </p:txBody>
      </p:sp>
      <p:sp>
        <p:nvSpPr>
          <p:cNvPr id="14" name="TextBox 13"/>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5B07B-FD9C-27EF-225A-9A05319AF6DE}"/>
              </a:ext>
            </a:extLst>
          </p:cNvPr>
          <p:cNvSpPr>
            <a:spLocks noGrp="1"/>
          </p:cNvSpPr>
          <p:nvPr>
            <p:ph type="title"/>
          </p:nvPr>
        </p:nvSpPr>
        <p:spPr/>
        <p:txBody>
          <a:bodyPr/>
          <a:lstStyle/>
          <a:p>
            <a:r>
              <a:rPr lang="en-US" dirty="0">
                <a:solidFill>
                  <a:srgbClr val="00828C"/>
                </a:solidFill>
              </a:rPr>
              <a:t>What do others say….</a:t>
            </a:r>
            <a:endParaRPr lang="en-GB" dirty="0">
              <a:solidFill>
                <a:srgbClr val="00828C"/>
              </a:solidFill>
            </a:endParaRPr>
          </a:p>
        </p:txBody>
      </p:sp>
      <p:sp>
        <p:nvSpPr>
          <p:cNvPr id="3" name="Text Placeholder 2">
            <a:extLst>
              <a:ext uri="{FF2B5EF4-FFF2-40B4-BE49-F238E27FC236}">
                <a16:creationId xmlns:a16="http://schemas.microsoft.com/office/drawing/2014/main" id="{E1F283B0-CA3F-2E43-EF54-0D9A5673FB9F}"/>
              </a:ext>
            </a:extLst>
          </p:cNvPr>
          <p:cNvSpPr>
            <a:spLocks noGrp="1"/>
          </p:cNvSpPr>
          <p:nvPr>
            <p:ph type="body" idx="1"/>
          </p:nvPr>
        </p:nvSpPr>
        <p:spPr>
          <a:xfrm>
            <a:off x="509578" y="1799463"/>
            <a:ext cx="10731877" cy="4351338"/>
          </a:xfrm>
        </p:spPr>
        <p:txBody>
          <a:bodyPr/>
          <a:lstStyle/>
          <a:p>
            <a:pPr marL="114300" indent="0">
              <a:buNone/>
            </a:pPr>
            <a:endParaRPr lang="en-US" dirty="0"/>
          </a:p>
          <a:p>
            <a:pPr marL="114300" indent="0">
              <a:buNone/>
            </a:pPr>
            <a:endParaRPr lang="en-GB" dirty="0"/>
          </a:p>
          <a:p>
            <a:pPr marL="114300" indent="0">
              <a:buNone/>
            </a:pPr>
            <a:endParaRPr lang="en-GB" dirty="0"/>
          </a:p>
          <a:p>
            <a:pPr marL="114300" indent="0">
              <a:buNone/>
            </a:pPr>
            <a:endParaRPr lang="en-GB" dirty="0"/>
          </a:p>
          <a:p>
            <a:pPr marL="114300" indent="0">
              <a:buNone/>
            </a:pPr>
            <a:endParaRPr lang="en-GB" dirty="0"/>
          </a:p>
          <a:p>
            <a:pPr marL="114300" indent="0">
              <a:buNone/>
            </a:pPr>
            <a:endParaRPr lang="en-GB" dirty="0">
              <a:solidFill>
                <a:schemeClr val="tx1"/>
              </a:solidFill>
            </a:endParaRPr>
          </a:p>
        </p:txBody>
      </p:sp>
      <p:sp>
        <p:nvSpPr>
          <p:cNvPr id="4" name="Slide Number Placeholder 3">
            <a:extLst>
              <a:ext uri="{FF2B5EF4-FFF2-40B4-BE49-F238E27FC236}">
                <a16:creationId xmlns:a16="http://schemas.microsoft.com/office/drawing/2014/main" id="{E0959DC1-8E09-AF69-BED6-B12F422D8F1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n-GB"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6" name="Picture 5">
            <a:extLst>
              <a:ext uri="{FF2B5EF4-FFF2-40B4-BE49-F238E27FC236}">
                <a16:creationId xmlns:a16="http://schemas.microsoft.com/office/drawing/2014/main" id="{3E28BD4E-1992-E785-8026-25FDD3DAF32E}"/>
              </a:ext>
            </a:extLst>
          </p:cNvPr>
          <p:cNvPicPr>
            <a:picLocks noChangeAspect="1"/>
          </p:cNvPicPr>
          <p:nvPr/>
        </p:nvPicPr>
        <p:blipFill>
          <a:blip r:embed="rId9"/>
          <a:stretch>
            <a:fillRect/>
          </a:stretch>
        </p:blipFill>
        <p:spPr>
          <a:xfrm>
            <a:off x="1004711" y="1448560"/>
            <a:ext cx="8468078" cy="36579"/>
          </a:xfrm>
          <a:prstGeom prst="rect">
            <a:avLst/>
          </a:prstGeom>
        </p:spPr>
      </p:pic>
      <p:pic>
        <p:nvPicPr>
          <p:cNvPr id="7" name="video1634656510 (2)">
            <a:hlinkClick r:id="" action="ppaction://media"/>
            <a:extLst>
              <a:ext uri="{FF2B5EF4-FFF2-40B4-BE49-F238E27FC236}">
                <a16:creationId xmlns:a16="http://schemas.microsoft.com/office/drawing/2014/main" id="{AAC95831-A750-E0C6-52FC-A7844CC69787}"/>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582985" y="1825624"/>
            <a:ext cx="3338125" cy="1877696"/>
          </a:xfrm>
          <a:prstGeom prst="rect">
            <a:avLst/>
          </a:prstGeom>
        </p:spPr>
      </p:pic>
      <p:pic>
        <p:nvPicPr>
          <p:cNvPr id="8" name="video1841238610 (2)">
            <a:hlinkClick r:id="" action="ppaction://media"/>
            <a:extLst>
              <a:ext uri="{FF2B5EF4-FFF2-40B4-BE49-F238E27FC236}">
                <a16:creationId xmlns:a16="http://schemas.microsoft.com/office/drawing/2014/main" id="{2BA4E6BC-17A0-8036-9CCD-40584978323B}"/>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4202113" y="1825624"/>
            <a:ext cx="3130532" cy="1886594"/>
          </a:xfrm>
          <a:prstGeom prst="rect">
            <a:avLst/>
          </a:prstGeom>
        </p:spPr>
      </p:pic>
      <p:sp>
        <p:nvSpPr>
          <p:cNvPr id="9" name="TextBox 8">
            <a:extLst>
              <a:ext uri="{FF2B5EF4-FFF2-40B4-BE49-F238E27FC236}">
                <a16:creationId xmlns:a16="http://schemas.microsoft.com/office/drawing/2014/main" id="{4C3E813F-DF98-965F-8077-D48548FD8379}"/>
              </a:ext>
            </a:extLst>
          </p:cNvPr>
          <p:cNvSpPr txBox="1"/>
          <p:nvPr/>
        </p:nvSpPr>
        <p:spPr>
          <a:xfrm>
            <a:off x="704052" y="2145802"/>
            <a:ext cx="197849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cs typeface="Arial"/>
                <a:sym typeface="Arial"/>
              </a:rPr>
              <a:t>CDI Training Video Karen </a:t>
            </a: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 name="TextBox 10">
            <a:extLst>
              <a:ext uri="{FF2B5EF4-FFF2-40B4-BE49-F238E27FC236}">
                <a16:creationId xmlns:a16="http://schemas.microsoft.com/office/drawing/2014/main" id="{D9E8BF3A-2AFE-9181-A7EC-6E715B12D609}"/>
              </a:ext>
            </a:extLst>
          </p:cNvPr>
          <p:cNvSpPr txBox="1"/>
          <p:nvPr/>
        </p:nvSpPr>
        <p:spPr>
          <a:xfrm>
            <a:off x="4281086" y="2145801"/>
            <a:ext cx="165946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cs typeface="Arial"/>
                <a:sym typeface="Arial"/>
              </a:rPr>
              <a:t>CDI Training Video Ash </a:t>
            </a:r>
            <a:endParaRPr kumimoji="0" lang="en-GB" sz="1400" b="0" i="0" u="none" strike="noStrike" kern="0" cap="none" spc="0" normalizeH="0" baseline="0" noProof="0" dirty="0">
              <a:ln>
                <a:noFill/>
              </a:ln>
              <a:solidFill>
                <a:srgbClr val="FFFFFF"/>
              </a:solidFill>
              <a:effectLst/>
              <a:uLnTx/>
              <a:uFillTx/>
              <a:latin typeface="Arial"/>
              <a:cs typeface="Arial"/>
              <a:sym typeface="Arial"/>
            </a:endParaRPr>
          </a:p>
        </p:txBody>
      </p:sp>
      <p:pic>
        <p:nvPicPr>
          <p:cNvPr id="14" name="1515a392-16d8-4e9d-8625-cd0215bea279">
            <a:hlinkClick r:id="" action="ppaction://media"/>
            <a:extLst>
              <a:ext uri="{FF2B5EF4-FFF2-40B4-BE49-F238E27FC236}">
                <a16:creationId xmlns:a16="http://schemas.microsoft.com/office/drawing/2014/main" id="{1459BBBD-9FB7-E9B4-D150-A875F0DAE8EF}"/>
              </a:ext>
            </a:extLst>
          </p:cNvPr>
          <p:cNvPicPr>
            <a:picLocks noChangeAspect="1"/>
          </p:cNvPicPr>
          <p:nvPr>
            <a:videoFile r:link="rId6"/>
            <p:extLst>
              <p:ext uri="{DAA4B4D4-6D71-4841-9C94-3DE7FCFB9230}">
                <p14:media xmlns:p14="http://schemas.microsoft.com/office/powerpoint/2010/main" r:embed="rId5"/>
              </p:ext>
            </p:extLst>
          </p:nvPr>
        </p:nvPicPr>
        <p:blipFill>
          <a:blip r:embed="rId11"/>
          <a:stretch>
            <a:fillRect/>
          </a:stretch>
        </p:blipFill>
        <p:spPr>
          <a:xfrm>
            <a:off x="7834659" y="1667309"/>
            <a:ext cx="3276259" cy="1842896"/>
          </a:xfrm>
          <a:prstGeom prst="rect">
            <a:avLst/>
          </a:prstGeom>
        </p:spPr>
      </p:pic>
      <mc:AlternateContent xmlns:mc="http://schemas.openxmlformats.org/markup-compatibility/2006" xmlns:p14="http://schemas.microsoft.com/office/powerpoint/2010/main">
        <mc:Choice Requires="p14">
          <p:contentPart p14:bwMode="auto" r:id="rId12">
            <p14:nvContentPartPr>
              <p14:cNvPr id="18" name="Ink 17">
                <a:extLst>
                  <a:ext uri="{FF2B5EF4-FFF2-40B4-BE49-F238E27FC236}">
                    <a16:creationId xmlns:a16="http://schemas.microsoft.com/office/drawing/2014/main" id="{42D736A3-E5FC-F58C-01D7-B276C9B777C2}"/>
                  </a:ext>
                </a:extLst>
              </p14:cNvPr>
              <p14:cNvContentPartPr/>
              <p14:nvPr/>
            </p14:nvContentPartPr>
            <p14:xfrm>
              <a:off x="705406" y="4001294"/>
              <a:ext cx="3151660" cy="1530826"/>
            </p14:xfrm>
          </p:contentPart>
        </mc:Choice>
        <mc:Fallback xmlns="">
          <p:pic>
            <p:nvPicPr>
              <p:cNvPr id="18" name="Ink 17">
                <a:extLst>
                  <a:ext uri="{FF2B5EF4-FFF2-40B4-BE49-F238E27FC236}">
                    <a16:creationId xmlns:a16="http://schemas.microsoft.com/office/drawing/2014/main" id="{42D736A3-E5FC-F58C-01D7-B276C9B777C2}"/>
                  </a:ext>
                </a:extLst>
              </p:cNvPr>
              <p:cNvPicPr/>
              <p:nvPr/>
            </p:nvPicPr>
            <p:blipFill>
              <a:blip r:embed="rId13"/>
              <a:stretch>
                <a:fillRect/>
              </a:stretch>
            </p:blipFill>
            <p:spPr>
              <a:xfrm>
                <a:off x="642402" y="3938290"/>
                <a:ext cx="3277309" cy="1656475"/>
              </a:xfrm>
              <a:prstGeom prst="rect">
                <a:avLst/>
              </a:prstGeom>
            </p:spPr>
          </p:pic>
        </mc:Fallback>
      </mc:AlternateContent>
      <p:sp>
        <p:nvSpPr>
          <p:cNvPr id="24" name="TextBox 23">
            <a:extLst>
              <a:ext uri="{FF2B5EF4-FFF2-40B4-BE49-F238E27FC236}">
                <a16:creationId xmlns:a16="http://schemas.microsoft.com/office/drawing/2014/main" id="{E78D5A88-0C74-6305-4B08-22A9AE93D173}"/>
              </a:ext>
            </a:extLst>
          </p:cNvPr>
          <p:cNvSpPr txBox="1"/>
          <p:nvPr/>
        </p:nvSpPr>
        <p:spPr>
          <a:xfrm>
            <a:off x="1681674" y="4343616"/>
            <a:ext cx="200174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p:txBody>
      </p:sp>
      <mc:AlternateContent xmlns:mc="http://schemas.openxmlformats.org/markup-compatibility/2006" xmlns:p14="http://schemas.microsoft.com/office/powerpoint/2010/main">
        <mc:Choice Requires="p14">
          <p:contentPart p14:bwMode="auto" r:id="rId14">
            <p14:nvContentPartPr>
              <p14:cNvPr id="27" name="Ink 26">
                <a:extLst>
                  <a:ext uri="{FF2B5EF4-FFF2-40B4-BE49-F238E27FC236}">
                    <a16:creationId xmlns:a16="http://schemas.microsoft.com/office/drawing/2014/main" id="{DEE6848B-DF16-6FDA-7598-F68E645A31F5}"/>
                  </a:ext>
                </a:extLst>
              </p14:cNvPr>
              <p14:cNvContentPartPr/>
              <p14:nvPr/>
            </p14:nvContentPartPr>
            <p14:xfrm>
              <a:off x="840744" y="4142016"/>
              <a:ext cx="720" cy="1271880"/>
            </p14:xfrm>
          </p:contentPart>
        </mc:Choice>
        <mc:Fallback xmlns="">
          <p:pic>
            <p:nvPicPr>
              <p:cNvPr id="27" name="Ink 26">
                <a:extLst>
                  <a:ext uri="{FF2B5EF4-FFF2-40B4-BE49-F238E27FC236}">
                    <a16:creationId xmlns:a16="http://schemas.microsoft.com/office/drawing/2014/main" id="{DEE6848B-DF16-6FDA-7598-F68E645A31F5}"/>
                  </a:ext>
                </a:extLst>
              </p:cNvPr>
              <p:cNvPicPr/>
              <p:nvPr/>
            </p:nvPicPr>
            <p:blipFill>
              <a:blip r:embed="rId15"/>
              <a:stretch>
                <a:fillRect/>
              </a:stretch>
            </p:blipFill>
            <p:spPr>
              <a:xfrm>
                <a:off x="714744" y="4079016"/>
                <a:ext cx="252000" cy="1397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4" name="Ink 53">
                <a:extLst>
                  <a:ext uri="{FF2B5EF4-FFF2-40B4-BE49-F238E27FC236}">
                    <a16:creationId xmlns:a16="http://schemas.microsoft.com/office/drawing/2014/main" id="{2193461A-6063-872D-6E68-18F6F9DA87BA}"/>
                  </a:ext>
                </a:extLst>
              </p14:cNvPr>
              <p14:cNvContentPartPr/>
              <p14:nvPr/>
            </p14:nvContentPartPr>
            <p14:xfrm>
              <a:off x="950544" y="4133016"/>
              <a:ext cx="720" cy="1290600"/>
            </p14:xfrm>
          </p:contentPart>
        </mc:Choice>
        <mc:Fallback xmlns="">
          <p:pic>
            <p:nvPicPr>
              <p:cNvPr id="54" name="Ink 53">
                <a:extLst>
                  <a:ext uri="{FF2B5EF4-FFF2-40B4-BE49-F238E27FC236}">
                    <a16:creationId xmlns:a16="http://schemas.microsoft.com/office/drawing/2014/main" id="{2193461A-6063-872D-6E68-18F6F9DA87BA}"/>
                  </a:ext>
                </a:extLst>
              </p:cNvPr>
              <p:cNvPicPr/>
              <p:nvPr/>
            </p:nvPicPr>
            <p:blipFill>
              <a:blip r:embed="rId17"/>
              <a:stretch>
                <a:fillRect/>
              </a:stretch>
            </p:blipFill>
            <p:spPr>
              <a:xfrm>
                <a:off x="824544" y="4070016"/>
                <a:ext cx="252000" cy="14162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0" name="Ink 59">
                <a:extLst>
                  <a:ext uri="{FF2B5EF4-FFF2-40B4-BE49-F238E27FC236}">
                    <a16:creationId xmlns:a16="http://schemas.microsoft.com/office/drawing/2014/main" id="{58BA0DAE-B823-D689-F9C8-A1F97C239D9F}"/>
                  </a:ext>
                </a:extLst>
              </p14:cNvPr>
              <p14:cNvContentPartPr/>
              <p14:nvPr/>
            </p14:nvContentPartPr>
            <p14:xfrm>
              <a:off x="1545264" y="5202576"/>
              <a:ext cx="360" cy="360"/>
            </p14:xfrm>
          </p:contentPart>
        </mc:Choice>
        <mc:Fallback xmlns="">
          <p:pic>
            <p:nvPicPr>
              <p:cNvPr id="60" name="Ink 59">
                <a:extLst>
                  <a:ext uri="{FF2B5EF4-FFF2-40B4-BE49-F238E27FC236}">
                    <a16:creationId xmlns:a16="http://schemas.microsoft.com/office/drawing/2014/main" id="{58BA0DAE-B823-D689-F9C8-A1F97C239D9F}"/>
                  </a:ext>
                </a:extLst>
              </p:cNvPr>
              <p:cNvPicPr/>
              <p:nvPr/>
            </p:nvPicPr>
            <p:blipFill>
              <a:blip r:embed="rId19"/>
              <a:stretch>
                <a:fillRect/>
              </a:stretch>
            </p:blipFill>
            <p:spPr>
              <a:xfrm>
                <a:off x="1482264" y="513993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2" name="Ink 61">
                <a:extLst>
                  <a:ext uri="{FF2B5EF4-FFF2-40B4-BE49-F238E27FC236}">
                    <a16:creationId xmlns:a16="http://schemas.microsoft.com/office/drawing/2014/main" id="{4108DA5F-0A43-A857-4B06-B73682F9FE4D}"/>
                  </a:ext>
                </a:extLst>
              </p14:cNvPr>
              <p14:cNvContentPartPr/>
              <p14:nvPr/>
            </p14:nvContentPartPr>
            <p14:xfrm>
              <a:off x="1032984" y="4124016"/>
              <a:ext cx="82800" cy="1298520"/>
            </p14:xfrm>
          </p:contentPart>
        </mc:Choice>
        <mc:Fallback xmlns="">
          <p:pic>
            <p:nvPicPr>
              <p:cNvPr id="62" name="Ink 61">
                <a:extLst>
                  <a:ext uri="{FF2B5EF4-FFF2-40B4-BE49-F238E27FC236}">
                    <a16:creationId xmlns:a16="http://schemas.microsoft.com/office/drawing/2014/main" id="{4108DA5F-0A43-A857-4B06-B73682F9FE4D}"/>
                  </a:ext>
                </a:extLst>
              </p:cNvPr>
              <p:cNvPicPr/>
              <p:nvPr/>
            </p:nvPicPr>
            <p:blipFill>
              <a:blip r:embed="rId21"/>
              <a:stretch>
                <a:fillRect/>
              </a:stretch>
            </p:blipFill>
            <p:spPr>
              <a:xfrm>
                <a:off x="970344" y="4061016"/>
                <a:ext cx="208440" cy="1424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4" name="Ink 63">
                <a:extLst>
                  <a:ext uri="{FF2B5EF4-FFF2-40B4-BE49-F238E27FC236}">
                    <a16:creationId xmlns:a16="http://schemas.microsoft.com/office/drawing/2014/main" id="{C879B75E-DADA-7703-D748-6973CD779B49}"/>
                  </a:ext>
                </a:extLst>
              </p14:cNvPr>
              <p14:cNvContentPartPr/>
              <p14:nvPr/>
            </p14:nvContentPartPr>
            <p14:xfrm>
              <a:off x="1133784" y="4105296"/>
              <a:ext cx="91440" cy="1381320"/>
            </p14:xfrm>
          </p:contentPart>
        </mc:Choice>
        <mc:Fallback xmlns="">
          <p:pic>
            <p:nvPicPr>
              <p:cNvPr id="64" name="Ink 63">
                <a:extLst>
                  <a:ext uri="{FF2B5EF4-FFF2-40B4-BE49-F238E27FC236}">
                    <a16:creationId xmlns:a16="http://schemas.microsoft.com/office/drawing/2014/main" id="{C879B75E-DADA-7703-D748-6973CD779B49}"/>
                  </a:ext>
                </a:extLst>
              </p:cNvPr>
              <p:cNvPicPr/>
              <p:nvPr/>
            </p:nvPicPr>
            <p:blipFill>
              <a:blip r:embed="rId23"/>
              <a:stretch>
                <a:fillRect/>
              </a:stretch>
            </p:blipFill>
            <p:spPr>
              <a:xfrm>
                <a:off x="1070784" y="4042296"/>
                <a:ext cx="217080" cy="15069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6" name="Ink 65">
                <a:extLst>
                  <a:ext uri="{FF2B5EF4-FFF2-40B4-BE49-F238E27FC236}">
                    <a16:creationId xmlns:a16="http://schemas.microsoft.com/office/drawing/2014/main" id="{9CA593ED-E210-47D9-E4E4-39CD298C0E35}"/>
                  </a:ext>
                </a:extLst>
              </p14:cNvPr>
              <p14:cNvContentPartPr/>
              <p14:nvPr/>
            </p14:nvContentPartPr>
            <p14:xfrm>
              <a:off x="1243584" y="4105296"/>
              <a:ext cx="91800" cy="1335960"/>
            </p14:xfrm>
          </p:contentPart>
        </mc:Choice>
        <mc:Fallback xmlns="">
          <p:pic>
            <p:nvPicPr>
              <p:cNvPr id="66" name="Ink 65">
                <a:extLst>
                  <a:ext uri="{FF2B5EF4-FFF2-40B4-BE49-F238E27FC236}">
                    <a16:creationId xmlns:a16="http://schemas.microsoft.com/office/drawing/2014/main" id="{9CA593ED-E210-47D9-E4E4-39CD298C0E35}"/>
                  </a:ext>
                </a:extLst>
              </p:cNvPr>
              <p:cNvPicPr/>
              <p:nvPr/>
            </p:nvPicPr>
            <p:blipFill>
              <a:blip r:embed="rId25"/>
              <a:stretch>
                <a:fillRect/>
              </a:stretch>
            </p:blipFill>
            <p:spPr>
              <a:xfrm>
                <a:off x="1180584" y="4042296"/>
                <a:ext cx="217440" cy="1461600"/>
              </a:xfrm>
              <a:prstGeom prst="rect">
                <a:avLst/>
              </a:prstGeom>
            </p:spPr>
          </p:pic>
        </mc:Fallback>
      </mc:AlternateContent>
      <p:grpSp>
        <p:nvGrpSpPr>
          <p:cNvPr id="69" name="Group 68">
            <a:extLst>
              <a:ext uri="{FF2B5EF4-FFF2-40B4-BE49-F238E27FC236}">
                <a16:creationId xmlns:a16="http://schemas.microsoft.com/office/drawing/2014/main" id="{20FB9BA7-8971-FFED-F8A3-8E13640E055F}"/>
              </a:ext>
            </a:extLst>
          </p:cNvPr>
          <p:cNvGrpSpPr/>
          <p:nvPr/>
        </p:nvGrpSpPr>
        <p:grpSpPr>
          <a:xfrm>
            <a:off x="1380384" y="4050576"/>
            <a:ext cx="100440" cy="1390320"/>
            <a:chOff x="1380384" y="4050576"/>
            <a:chExt cx="100440" cy="1390320"/>
          </a:xfrm>
        </p:grpSpPr>
        <mc:AlternateContent xmlns:mc="http://schemas.openxmlformats.org/markup-compatibility/2006" xmlns:p14="http://schemas.microsoft.com/office/powerpoint/2010/main">
          <mc:Choice Requires="p14">
            <p:contentPart p14:bwMode="auto" r:id="rId26">
              <p14:nvContentPartPr>
                <p14:cNvPr id="67" name="Ink 66">
                  <a:extLst>
                    <a:ext uri="{FF2B5EF4-FFF2-40B4-BE49-F238E27FC236}">
                      <a16:creationId xmlns:a16="http://schemas.microsoft.com/office/drawing/2014/main" id="{1C9E9C1C-F2A5-9D27-129A-4B5DBE09B3DD}"/>
                    </a:ext>
                  </a:extLst>
                </p14:cNvPr>
                <p14:cNvContentPartPr/>
                <p14:nvPr/>
              </p14:nvContentPartPr>
              <p14:xfrm>
                <a:off x="1380384" y="4105296"/>
                <a:ext cx="56160" cy="1335600"/>
              </p14:xfrm>
            </p:contentPart>
          </mc:Choice>
          <mc:Fallback xmlns="">
            <p:pic>
              <p:nvPicPr>
                <p:cNvPr id="67" name="Ink 66">
                  <a:extLst>
                    <a:ext uri="{FF2B5EF4-FFF2-40B4-BE49-F238E27FC236}">
                      <a16:creationId xmlns:a16="http://schemas.microsoft.com/office/drawing/2014/main" id="{1C9E9C1C-F2A5-9D27-129A-4B5DBE09B3DD}"/>
                    </a:ext>
                  </a:extLst>
                </p:cNvPr>
                <p:cNvPicPr/>
                <p:nvPr/>
              </p:nvPicPr>
              <p:blipFill>
                <a:blip r:embed="rId27"/>
                <a:stretch>
                  <a:fillRect/>
                </a:stretch>
              </p:blipFill>
              <p:spPr>
                <a:xfrm>
                  <a:off x="1317744" y="4042656"/>
                  <a:ext cx="181800" cy="14612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8" name="Ink 67">
                  <a:extLst>
                    <a:ext uri="{FF2B5EF4-FFF2-40B4-BE49-F238E27FC236}">
                      <a16:creationId xmlns:a16="http://schemas.microsoft.com/office/drawing/2014/main" id="{6D93515C-207B-2C96-EBCF-562B5E48F2ED}"/>
                    </a:ext>
                  </a:extLst>
                </p14:cNvPr>
                <p14:cNvContentPartPr/>
                <p14:nvPr/>
              </p14:nvContentPartPr>
              <p14:xfrm>
                <a:off x="1462464" y="4050576"/>
                <a:ext cx="18360" cy="1386360"/>
              </p14:xfrm>
            </p:contentPart>
          </mc:Choice>
          <mc:Fallback xmlns="">
            <p:pic>
              <p:nvPicPr>
                <p:cNvPr id="68" name="Ink 67">
                  <a:extLst>
                    <a:ext uri="{FF2B5EF4-FFF2-40B4-BE49-F238E27FC236}">
                      <a16:creationId xmlns:a16="http://schemas.microsoft.com/office/drawing/2014/main" id="{6D93515C-207B-2C96-EBCF-562B5E48F2ED}"/>
                    </a:ext>
                  </a:extLst>
                </p:cNvPr>
                <p:cNvPicPr/>
                <p:nvPr/>
              </p:nvPicPr>
              <p:blipFill>
                <a:blip r:embed="rId29"/>
                <a:stretch>
                  <a:fillRect/>
                </a:stretch>
              </p:blipFill>
              <p:spPr>
                <a:xfrm>
                  <a:off x="1399464" y="3987576"/>
                  <a:ext cx="144000" cy="1512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0">
            <p14:nvContentPartPr>
              <p14:cNvPr id="71" name="Ink 70">
                <a:extLst>
                  <a:ext uri="{FF2B5EF4-FFF2-40B4-BE49-F238E27FC236}">
                    <a16:creationId xmlns:a16="http://schemas.microsoft.com/office/drawing/2014/main" id="{1201BD2C-5860-4D50-CCC8-3FDBB5DB78EC}"/>
                  </a:ext>
                </a:extLst>
              </p14:cNvPr>
              <p14:cNvContentPartPr/>
              <p14:nvPr/>
            </p14:nvContentPartPr>
            <p14:xfrm>
              <a:off x="1563624" y="4096296"/>
              <a:ext cx="45720" cy="1353960"/>
            </p14:xfrm>
          </p:contentPart>
        </mc:Choice>
        <mc:Fallback xmlns="">
          <p:pic>
            <p:nvPicPr>
              <p:cNvPr id="71" name="Ink 70">
                <a:extLst>
                  <a:ext uri="{FF2B5EF4-FFF2-40B4-BE49-F238E27FC236}">
                    <a16:creationId xmlns:a16="http://schemas.microsoft.com/office/drawing/2014/main" id="{1201BD2C-5860-4D50-CCC8-3FDBB5DB78EC}"/>
                  </a:ext>
                </a:extLst>
              </p:cNvPr>
              <p:cNvPicPr/>
              <p:nvPr/>
            </p:nvPicPr>
            <p:blipFill>
              <a:blip r:embed="rId31"/>
              <a:stretch>
                <a:fillRect/>
              </a:stretch>
            </p:blipFill>
            <p:spPr>
              <a:xfrm>
                <a:off x="1500624" y="4033296"/>
                <a:ext cx="171360" cy="14796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73" name="Ink 72">
                <a:extLst>
                  <a:ext uri="{FF2B5EF4-FFF2-40B4-BE49-F238E27FC236}">
                    <a16:creationId xmlns:a16="http://schemas.microsoft.com/office/drawing/2014/main" id="{49830066-68E2-4B23-F478-4B0E78B1CD35}"/>
                  </a:ext>
                </a:extLst>
              </p14:cNvPr>
              <p14:cNvContentPartPr/>
              <p14:nvPr/>
            </p14:nvContentPartPr>
            <p14:xfrm>
              <a:off x="1691424" y="4069296"/>
              <a:ext cx="46440" cy="1362240"/>
            </p14:xfrm>
          </p:contentPart>
        </mc:Choice>
        <mc:Fallback xmlns="">
          <p:pic>
            <p:nvPicPr>
              <p:cNvPr id="73" name="Ink 72">
                <a:extLst>
                  <a:ext uri="{FF2B5EF4-FFF2-40B4-BE49-F238E27FC236}">
                    <a16:creationId xmlns:a16="http://schemas.microsoft.com/office/drawing/2014/main" id="{49830066-68E2-4B23-F478-4B0E78B1CD35}"/>
                  </a:ext>
                </a:extLst>
              </p:cNvPr>
              <p:cNvPicPr/>
              <p:nvPr/>
            </p:nvPicPr>
            <p:blipFill>
              <a:blip r:embed="rId33"/>
              <a:stretch>
                <a:fillRect/>
              </a:stretch>
            </p:blipFill>
            <p:spPr>
              <a:xfrm>
                <a:off x="1628424" y="4006296"/>
                <a:ext cx="172080" cy="14878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75" name="Ink 74">
                <a:extLst>
                  <a:ext uri="{FF2B5EF4-FFF2-40B4-BE49-F238E27FC236}">
                    <a16:creationId xmlns:a16="http://schemas.microsoft.com/office/drawing/2014/main" id="{F2C5E25C-746E-603D-C478-B44BB4C4B7FC}"/>
                  </a:ext>
                </a:extLst>
              </p14:cNvPr>
              <p14:cNvContentPartPr/>
              <p14:nvPr/>
            </p14:nvContentPartPr>
            <p14:xfrm>
              <a:off x="1828584" y="4087296"/>
              <a:ext cx="9720" cy="1335240"/>
            </p14:xfrm>
          </p:contentPart>
        </mc:Choice>
        <mc:Fallback xmlns="">
          <p:pic>
            <p:nvPicPr>
              <p:cNvPr id="75" name="Ink 74">
                <a:extLst>
                  <a:ext uri="{FF2B5EF4-FFF2-40B4-BE49-F238E27FC236}">
                    <a16:creationId xmlns:a16="http://schemas.microsoft.com/office/drawing/2014/main" id="{F2C5E25C-746E-603D-C478-B44BB4C4B7FC}"/>
                  </a:ext>
                </a:extLst>
              </p:cNvPr>
              <p:cNvPicPr/>
              <p:nvPr/>
            </p:nvPicPr>
            <p:blipFill>
              <a:blip r:embed="rId35"/>
              <a:stretch>
                <a:fillRect/>
              </a:stretch>
            </p:blipFill>
            <p:spPr>
              <a:xfrm>
                <a:off x="1765584" y="4024296"/>
                <a:ext cx="135360" cy="14608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77" name="Ink 76">
                <a:extLst>
                  <a:ext uri="{FF2B5EF4-FFF2-40B4-BE49-F238E27FC236}">
                    <a16:creationId xmlns:a16="http://schemas.microsoft.com/office/drawing/2014/main" id="{EBBD4255-0698-8603-E4C4-532FD90AC07B}"/>
                  </a:ext>
                </a:extLst>
              </p14:cNvPr>
              <p14:cNvContentPartPr/>
              <p14:nvPr/>
            </p14:nvContentPartPr>
            <p14:xfrm>
              <a:off x="1965744" y="4114656"/>
              <a:ext cx="18720" cy="1326240"/>
            </p14:xfrm>
          </p:contentPart>
        </mc:Choice>
        <mc:Fallback xmlns="">
          <p:pic>
            <p:nvPicPr>
              <p:cNvPr id="77" name="Ink 76">
                <a:extLst>
                  <a:ext uri="{FF2B5EF4-FFF2-40B4-BE49-F238E27FC236}">
                    <a16:creationId xmlns:a16="http://schemas.microsoft.com/office/drawing/2014/main" id="{EBBD4255-0698-8603-E4C4-532FD90AC07B}"/>
                  </a:ext>
                </a:extLst>
              </p:cNvPr>
              <p:cNvPicPr/>
              <p:nvPr/>
            </p:nvPicPr>
            <p:blipFill>
              <a:blip r:embed="rId37"/>
              <a:stretch>
                <a:fillRect/>
              </a:stretch>
            </p:blipFill>
            <p:spPr>
              <a:xfrm>
                <a:off x="1902744" y="4051656"/>
                <a:ext cx="144360" cy="14518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80" name="Ink 79">
                <a:extLst>
                  <a:ext uri="{FF2B5EF4-FFF2-40B4-BE49-F238E27FC236}">
                    <a16:creationId xmlns:a16="http://schemas.microsoft.com/office/drawing/2014/main" id="{15DCF727-6BB7-94A3-CD04-8ADA23CEADBC}"/>
                  </a:ext>
                </a:extLst>
              </p14:cNvPr>
              <p14:cNvContentPartPr/>
              <p14:nvPr/>
            </p14:nvContentPartPr>
            <p14:xfrm>
              <a:off x="2047824" y="4078296"/>
              <a:ext cx="64800" cy="1335240"/>
            </p14:xfrm>
          </p:contentPart>
        </mc:Choice>
        <mc:Fallback xmlns="">
          <p:pic>
            <p:nvPicPr>
              <p:cNvPr id="80" name="Ink 79">
                <a:extLst>
                  <a:ext uri="{FF2B5EF4-FFF2-40B4-BE49-F238E27FC236}">
                    <a16:creationId xmlns:a16="http://schemas.microsoft.com/office/drawing/2014/main" id="{15DCF727-6BB7-94A3-CD04-8ADA23CEADBC}"/>
                  </a:ext>
                </a:extLst>
              </p:cNvPr>
              <p:cNvPicPr/>
              <p:nvPr/>
            </p:nvPicPr>
            <p:blipFill>
              <a:blip r:embed="rId39"/>
              <a:stretch>
                <a:fillRect/>
              </a:stretch>
            </p:blipFill>
            <p:spPr>
              <a:xfrm>
                <a:off x="1984824" y="4015296"/>
                <a:ext cx="190440" cy="1460880"/>
              </a:xfrm>
              <a:prstGeom prst="rect">
                <a:avLst/>
              </a:prstGeom>
            </p:spPr>
          </p:pic>
        </mc:Fallback>
      </mc:AlternateContent>
      <p:grpSp>
        <p:nvGrpSpPr>
          <p:cNvPr id="83" name="Group 82">
            <a:extLst>
              <a:ext uri="{FF2B5EF4-FFF2-40B4-BE49-F238E27FC236}">
                <a16:creationId xmlns:a16="http://schemas.microsoft.com/office/drawing/2014/main" id="{876C2A55-6EF9-9364-68C1-240795AA8780}"/>
              </a:ext>
            </a:extLst>
          </p:cNvPr>
          <p:cNvGrpSpPr/>
          <p:nvPr/>
        </p:nvGrpSpPr>
        <p:grpSpPr>
          <a:xfrm>
            <a:off x="2164824" y="4105296"/>
            <a:ext cx="167040" cy="1334880"/>
            <a:chOff x="2164824" y="4105296"/>
            <a:chExt cx="167040" cy="1334880"/>
          </a:xfrm>
        </p:grpSpPr>
        <mc:AlternateContent xmlns:mc="http://schemas.openxmlformats.org/markup-compatibility/2006" xmlns:p14="http://schemas.microsoft.com/office/powerpoint/2010/main">
          <mc:Choice Requires="p14">
            <p:contentPart p14:bwMode="auto" r:id="rId40">
              <p14:nvContentPartPr>
                <p14:cNvPr id="81" name="Ink 80">
                  <a:extLst>
                    <a:ext uri="{FF2B5EF4-FFF2-40B4-BE49-F238E27FC236}">
                      <a16:creationId xmlns:a16="http://schemas.microsoft.com/office/drawing/2014/main" id="{F28516FA-7D75-34EB-464A-D04CEC035F47}"/>
                    </a:ext>
                  </a:extLst>
                </p14:cNvPr>
                <p14:cNvContentPartPr/>
                <p14:nvPr/>
              </p14:nvContentPartPr>
              <p14:xfrm>
                <a:off x="2164824" y="4114656"/>
                <a:ext cx="84960" cy="1314000"/>
              </p14:xfrm>
            </p:contentPart>
          </mc:Choice>
          <mc:Fallback xmlns="">
            <p:pic>
              <p:nvPicPr>
                <p:cNvPr id="81" name="Ink 80">
                  <a:extLst>
                    <a:ext uri="{FF2B5EF4-FFF2-40B4-BE49-F238E27FC236}">
                      <a16:creationId xmlns:a16="http://schemas.microsoft.com/office/drawing/2014/main" id="{F28516FA-7D75-34EB-464A-D04CEC035F47}"/>
                    </a:ext>
                  </a:extLst>
                </p:cNvPr>
                <p:cNvPicPr/>
                <p:nvPr/>
              </p:nvPicPr>
              <p:blipFill>
                <a:blip r:embed="rId41"/>
                <a:stretch>
                  <a:fillRect/>
                </a:stretch>
              </p:blipFill>
              <p:spPr>
                <a:xfrm>
                  <a:off x="2102184" y="4051656"/>
                  <a:ext cx="210600" cy="14396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82" name="Ink 81">
                  <a:extLst>
                    <a:ext uri="{FF2B5EF4-FFF2-40B4-BE49-F238E27FC236}">
                      <a16:creationId xmlns:a16="http://schemas.microsoft.com/office/drawing/2014/main" id="{BCA8C7A5-CF48-7344-BBDB-98B52830BD2C}"/>
                    </a:ext>
                  </a:extLst>
                </p14:cNvPr>
                <p14:cNvContentPartPr/>
                <p14:nvPr/>
              </p14:nvContentPartPr>
              <p14:xfrm>
                <a:off x="2276784" y="4105296"/>
                <a:ext cx="55080" cy="1334880"/>
              </p14:xfrm>
            </p:contentPart>
          </mc:Choice>
          <mc:Fallback xmlns="">
            <p:pic>
              <p:nvPicPr>
                <p:cNvPr id="82" name="Ink 81">
                  <a:extLst>
                    <a:ext uri="{FF2B5EF4-FFF2-40B4-BE49-F238E27FC236}">
                      <a16:creationId xmlns:a16="http://schemas.microsoft.com/office/drawing/2014/main" id="{BCA8C7A5-CF48-7344-BBDB-98B52830BD2C}"/>
                    </a:ext>
                  </a:extLst>
                </p:cNvPr>
                <p:cNvPicPr/>
                <p:nvPr/>
              </p:nvPicPr>
              <p:blipFill>
                <a:blip r:embed="rId43"/>
                <a:stretch>
                  <a:fillRect/>
                </a:stretch>
              </p:blipFill>
              <p:spPr>
                <a:xfrm>
                  <a:off x="2214144" y="4042656"/>
                  <a:ext cx="180720" cy="1460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4">
            <p14:nvContentPartPr>
              <p14:cNvPr id="85" name="Ink 84">
                <a:extLst>
                  <a:ext uri="{FF2B5EF4-FFF2-40B4-BE49-F238E27FC236}">
                    <a16:creationId xmlns:a16="http://schemas.microsoft.com/office/drawing/2014/main" id="{6680A3DA-D16D-D118-CF6D-441029047C39}"/>
                  </a:ext>
                </a:extLst>
              </p14:cNvPr>
              <p14:cNvContentPartPr/>
              <p14:nvPr/>
            </p14:nvContentPartPr>
            <p14:xfrm>
              <a:off x="2324664" y="4050576"/>
              <a:ext cx="231480" cy="1417680"/>
            </p14:xfrm>
          </p:contentPart>
        </mc:Choice>
        <mc:Fallback xmlns="">
          <p:pic>
            <p:nvPicPr>
              <p:cNvPr id="85" name="Ink 84">
                <a:extLst>
                  <a:ext uri="{FF2B5EF4-FFF2-40B4-BE49-F238E27FC236}">
                    <a16:creationId xmlns:a16="http://schemas.microsoft.com/office/drawing/2014/main" id="{6680A3DA-D16D-D118-CF6D-441029047C39}"/>
                  </a:ext>
                </a:extLst>
              </p:cNvPr>
              <p:cNvPicPr/>
              <p:nvPr/>
            </p:nvPicPr>
            <p:blipFill>
              <a:blip r:embed="rId45"/>
              <a:stretch>
                <a:fillRect/>
              </a:stretch>
            </p:blipFill>
            <p:spPr>
              <a:xfrm>
                <a:off x="2261664" y="3987576"/>
                <a:ext cx="357120" cy="15433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87" name="Ink 86">
                <a:extLst>
                  <a:ext uri="{FF2B5EF4-FFF2-40B4-BE49-F238E27FC236}">
                    <a16:creationId xmlns:a16="http://schemas.microsoft.com/office/drawing/2014/main" id="{8122C3A9-0F13-530D-5677-96270578A28C}"/>
                  </a:ext>
                </a:extLst>
              </p14:cNvPr>
              <p14:cNvContentPartPr/>
              <p14:nvPr/>
            </p14:nvContentPartPr>
            <p14:xfrm>
              <a:off x="2496384" y="4133016"/>
              <a:ext cx="110160" cy="1317240"/>
            </p14:xfrm>
          </p:contentPart>
        </mc:Choice>
        <mc:Fallback xmlns="">
          <p:pic>
            <p:nvPicPr>
              <p:cNvPr id="87" name="Ink 86">
                <a:extLst>
                  <a:ext uri="{FF2B5EF4-FFF2-40B4-BE49-F238E27FC236}">
                    <a16:creationId xmlns:a16="http://schemas.microsoft.com/office/drawing/2014/main" id="{8122C3A9-0F13-530D-5677-96270578A28C}"/>
                  </a:ext>
                </a:extLst>
              </p:cNvPr>
              <p:cNvPicPr/>
              <p:nvPr/>
            </p:nvPicPr>
            <p:blipFill>
              <a:blip r:embed="rId47"/>
              <a:stretch>
                <a:fillRect/>
              </a:stretch>
            </p:blipFill>
            <p:spPr>
              <a:xfrm>
                <a:off x="2433384" y="4070016"/>
                <a:ext cx="235800" cy="1442880"/>
              </a:xfrm>
              <a:prstGeom prst="rect">
                <a:avLst/>
              </a:prstGeom>
            </p:spPr>
          </p:pic>
        </mc:Fallback>
      </mc:AlternateContent>
      <p:grpSp>
        <p:nvGrpSpPr>
          <p:cNvPr id="95" name="Group 94">
            <a:extLst>
              <a:ext uri="{FF2B5EF4-FFF2-40B4-BE49-F238E27FC236}">
                <a16:creationId xmlns:a16="http://schemas.microsoft.com/office/drawing/2014/main" id="{13D8D8F5-A407-B2B1-218D-8C81600C83D5}"/>
              </a:ext>
            </a:extLst>
          </p:cNvPr>
          <p:cNvGrpSpPr/>
          <p:nvPr/>
        </p:nvGrpSpPr>
        <p:grpSpPr>
          <a:xfrm>
            <a:off x="2560464" y="4096296"/>
            <a:ext cx="342360" cy="1368720"/>
            <a:chOff x="2560464" y="4096296"/>
            <a:chExt cx="342360" cy="1368720"/>
          </a:xfrm>
        </p:grpSpPr>
        <mc:AlternateContent xmlns:mc="http://schemas.openxmlformats.org/markup-compatibility/2006" xmlns:p14="http://schemas.microsoft.com/office/powerpoint/2010/main">
          <mc:Choice Requires="p14">
            <p:contentPart p14:bwMode="auto" r:id="rId48">
              <p14:nvContentPartPr>
                <p14:cNvPr id="88" name="Ink 87">
                  <a:extLst>
                    <a:ext uri="{FF2B5EF4-FFF2-40B4-BE49-F238E27FC236}">
                      <a16:creationId xmlns:a16="http://schemas.microsoft.com/office/drawing/2014/main" id="{81D6912E-C907-8FBA-6005-D9AEB78ED3BA}"/>
                    </a:ext>
                  </a:extLst>
                </p14:cNvPr>
                <p14:cNvContentPartPr/>
                <p14:nvPr/>
              </p14:nvContentPartPr>
              <p14:xfrm>
                <a:off x="2560464" y="4114656"/>
                <a:ext cx="146160" cy="1333080"/>
              </p14:xfrm>
            </p:contentPart>
          </mc:Choice>
          <mc:Fallback xmlns="">
            <p:pic>
              <p:nvPicPr>
                <p:cNvPr id="88" name="Ink 87">
                  <a:extLst>
                    <a:ext uri="{FF2B5EF4-FFF2-40B4-BE49-F238E27FC236}">
                      <a16:creationId xmlns:a16="http://schemas.microsoft.com/office/drawing/2014/main" id="{81D6912E-C907-8FBA-6005-D9AEB78ED3BA}"/>
                    </a:ext>
                  </a:extLst>
                </p:cNvPr>
                <p:cNvPicPr/>
                <p:nvPr/>
              </p:nvPicPr>
              <p:blipFill>
                <a:blip r:embed="rId49"/>
                <a:stretch>
                  <a:fillRect/>
                </a:stretch>
              </p:blipFill>
              <p:spPr>
                <a:xfrm>
                  <a:off x="2497464" y="4051656"/>
                  <a:ext cx="271800" cy="14587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89" name="Ink 88">
                  <a:extLst>
                    <a:ext uri="{FF2B5EF4-FFF2-40B4-BE49-F238E27FC236}">
                      <a16:creationId xmlns:a16="http://schemas.microsoft.com/office/drawing/2014/main" id="{8B978A0F-2E83-3125-FCDD-E7F370C144E2}"/>
                    </a:ext>
                  </a:extLst>
                </p14:cNvPr>
                <p14:cNvContentPartPr/>
                <p14:nvPr/>
              </p14:nvContentPartPr>
              <p14:xfrm>
                <a:off x="2733984" y="4124016"/>
                <a:ext cx="91800" cy="1271520"/>
              </p14:xfrm>
            </p:contentPart>
          </mc:Choice>
          <mc:Fallback xmlns="">
            <p:pic>
              <p:nvPicPr>
                <p:cNvPr id="89" name="Ink 88">
                  <a:extLst>
                    <a:ext uri="{FF2B5EF4-FFF2-40B4-BE49-F238E27FC236}">
                      <a16:creationId xmlns:a16="http://schemas.microsoft.com/office/drawing/2014/main" id="{8B978A0F-2E83-3125-FCDD-E7F370C144E2}"/>
                    </a:ext>
                  </a:extLst>
                </p:cNvPr>
                <p:cNvPicPr/>
                <p:nvPr/>
              </p:nvPicPr>
              <p:blipFill>
                <a:blip r:embed="rId51"/>
                <a:stretch>
                  <a:fillRect/>
                </a:stretch>
              </p:blipFill>
              <p:spPr>
                <a:xfrm>
                  <a:off x="2670984" y="4061016"/>
                  <a:ext cx="217440" cy="13971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91" name="Ink 90">
                  <a:extLst>
                    <a:ext uri="{FF2B5EF4-FFF2-40B4-BE49-F238E27FC236}">
                      <a16:creationId xmlns:a16="http://schemas.microsoft.com/office/drawing/2014/main" id="{221D0964-12D4-C13C-0B32-6A0B5497CCF5}"/>
                    </a:ext>
                  </a:extLst>
                </p14:cNvPr>
                <p14:cNvContentPartPr/>
                <p14:nvPr/>
              </p14:nvContentPartPr>
              <p14:xfrm>
                <a:off x="2596464" y="4096296"/>
                <a:ext cx="360" cy="360"/>
              </p14:xfrm>
            </p:contentPart>
          </mc:Choice>
          <mc:Fallback xmlns="">
            <p:pic>
              <p:nvPicPr>
                <p:cNvPr id="91" name="Ink 90">
                  <a:extLst>
                    <a:ext uri="{FF2B5EF4-FFF2-40B4-BE49-F238E27FC236}">
                      <a16:creationId xmlns:a16="http://schemas.microsoft.com/office/drawing/2014/main" id="{221D0964-12D4-C13C-0B32-6A0B5497CCF5}"/>
                    </a:ext>
                  </a:extLst>
                </p:cNvPr>
                <p:cNvPicPr/>
                <p:nvPr/>
              </p:nvPicPr>
              <p:blipFill>
                <a:blip r:embed="rId19"/>
                <a:stretch>
                  <a:fillRect/>
                </a:stretch>
              </p:blipFill>
              <p:spPr>
                <a:xfrm>
                  <a:off x="2533824" y="403365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92" name="Ink 91">
                  <a:extLst>
                    <a:ext uri="{FF2B5EF4-FFF2-40B4-BE49-F238E27FC236}">
                      <a16:creationId xmlns:a16="http://schemas.microsoft.com/office/drawing/2014/main" id="{B1A66458-A7F8-7A3F-6562-E335642B4145}"/>
                    </a:ext>
                  </a:extLst>
                </p14:cNvPr>
                <p14:cNvContentPartPr/>
                <p14:nvPr/>
              </p14:nvContentPartPr>
              <p14:xfrm>
                <a:off x="2678904" y="4124016"/>
                <a:ext cx="360" cy="360"/>
              </p14:xfrm>
            </p:contentPart>
          </mc:Choice>
          <mc:Fallback xmlns="">
            <p:pic>
              <p:nvPicPr>
                <p:cNvPr id="92" name="Ink 91">
                  <a:extLst>
                    <a:ext uri="{FF2B5EF4-FFF2-40B4-BE49-F238E27FC236}">
                      <a16:creationId xmlns:a16="http://schemas.microsoft.com/office/drawing/2014/main" id="{B1A66458-A7F8-7A3F-6562-E335642B4145}"/>
                    </a:ext>
                  </a:extLst>
                </p:cNvPr>
                <p:cNvPicPr/>
                <p:nvPr/>
              </p:nvPicPr>
              <p:blipFill>
                <a:blip r:embed="rId19"/>
                <a:stretch>
                  <a:fillRect/>
                </a:stretch>
              </p:blipFill>
              <p:spPr>
                <a:xfrm>
                  <a:off x="2616264" y="406101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94" name="Ink 93">
                  <a:extLst>
                    <a:ext uri="{FF2B5EF4-FFF2-40B4-BE49-F238E27FC236}">
                      <a16:creationId xmlns:a16="http://schemas.microsoft.com/office/drawing/2014/main" id="{AF5A1E7C-6B05-2802-5D5C-3CC4826A45AB}"/>
                    </a:ext>
                  </a:extLst>
                </p14:cNvPr>
                <p14:cNvContentPartPr/>
                <p14:nvPr/>
              </p14:nvContentPartPr>
              <p14:xfrm>
                <a:off x="2807064" y="4114656"/>
                <a:ext cx="95760" cy="1350360"/>
              </p14:xfrm>
            </p:contentPart>
          </mc:Choice>
          <mc:Fallback xmlns="">
            <p:pic>
              <p:nvPicPr>
                <p:cNvPr id="94" name="Ink 93">
                  <a:extLst>
                    <a:ext uri="{FF2B5EF4-FFF2-40B4-BE49-F238E27FC236}">
                      <a16:creationId xmlns:a16="http://schemas.microsoft.com/office/drawing/2014/main" id="{AF5A1E7C-6B05-2802-5D5C-3CC4826A45AB}"/>
                    </a:ext>
                  </a:extLst>
                </p:cNvPr>
                <p:cNvPicPr/>
                <p:nvPr/>
              </p:nvPicPr>
              <p:blipFill>
                <a:blip r:embed="rId55"/>
                <a:stretch>
                  <a:fillRect/>
                </a:stretch>
              </p:blipFill>
              <p:spPr>
                <a:xfrm>
                  <a:off x="2744064" y="4051656"/>
                  <a:ext cx="221400" cy="147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6">
            <p14:nvContentPartPr>
              <p14:cNvPr id="96" name="Ink 95">
                <a:extLst>
                  <a:ext uri="{FF2B5EF4-FFF2-40B4-BE49-F238E27FC236}">
                    <a16:creationId xmlns:a16="http://schemas.microsoft.com/office/drawing/2014/main" id="{09D276FC-F2BD-FD6B-C685-DA6A6DA9FF2A}"/>
                  </a:ext>
                </a:extLst>
              </p14:cNvPr>
              <p14:cNvContentPartPr/>
              <p14:nvPr/>
            </p14:nvContentPartPr>
            <p14:xfrm>
              <a:off x="2944224" y="4078296"/>
              <a:ext cx="56880" cy="1326600"/>
            </p14:xfrm>
          </p:contentPart>
        </mc:Choice>
        <mc:Fallback xmlns="">
          <p:pic>
            <p:nvPicPr>
              <p:cNvPr id="96" name="Ink 95">
                <a:extLst>
                  <a:ext uri="{FF2B5EF4-FFF2-40B4-BE49-F238E27FC236}">
                    <a16:creationId xmlns:a16="http://schemas.microsoft.com/office/drawing/2014/main" id="{09D276FC-F2BD-FD6B-C685-DA6A6DA9FF2A}"/>
                  </a:ext>
                </a:extLst>
              </p:cNvPr>
              <p:cNvPicPr/>
              <p:nvPr/>
            </p:nvPicPr>
            <p:blipFill>
              <a:blip r:embed="rId57"/>
              <a:stretch>
                <a:fillRect/>
              </a:stretch>
            </p:blipFill>
            <p:spPr>
              <a:xfrm>
                <a:off x="2881584" y="4015296"/>
                <a:ext cx="182520" cy="14522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98" name="Ink 97">
                <a:extLst>
                  <a:ext uri="{FF2B5EF4-FFF2-40B4-BE49-F238E27FC236}">
                    <a16:creationId xmlns:a16="http://schemas.microsoft.com/office/drawing/2014/main" id="{6953C462-6C1F-F5B4-A9E9-A986DF77A95E}"/>
                  </a:ext>
                </a:extLst>
              </p14:cNvPr>
              <p14:cNvContentPartPr/>
              <p14:nvPr/>
            </p14:nvContentPartPr>
            <p14:xfrm rot="-1206120">
              <a:off x="3273511" y="4485258"/>
              <a:ext cx="317386" cy="653076"/>
            </p14:xfrm>
          </p:contentPart>
        </mc:Choice>
        <mc:Fallback xmlns="">
          <p:pic>
            <p:nvPicPr>
              <p:cNvPr id="98" name="Ink 97">
                <a:extLst>
                  <a:ext uri="{FF2B5EF4-FFF2-40B4-BE49-F238E27FC236}">
                    <a16:creationId xmlns:a16="http://schemas.microsoft.com/office/drawing/2014/main" id="{6953C462-6C1F-F5B4-A9E9-A986DF77A95E}"/>
                  </a:ext>
                </a:extLst>
              </p:cNvPr>
              <p:cNvPicPr/>
              <p:nvPr/>
            </p:nvPicPr>
            <p:blipFill>
              <a:blip r:embed="rId59"/>
              <a:stretch>
                <a:fillRect/>
              </a:stretch>
            </p:blipFill>
            <p:spPr>
              <a:xfrm rot="-1206120">
                <a:off x="3210538" y="4422289"/>
                <a:ext cx="442973" cy="778654"/>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99" name="Ink 98">
                <a:extLst>
                  <a:ext uri="{FF2B5EF4-FFF2-40B4-BE49-F238E27FC236}">
                    <a16:creationId xmlns:a16="http://schemas.microsoft.com/office/drawing/2014/main" id="{8AEF7469-A6DD-0F53-B46C-0C769D75774E}"/>
                  </a:ext>
                </a:extLst>
              </p14:cNvPr>
              <p14:cNvContentPartPr/>
              <p14:nvPr/>
            </p14:nvContentPartPr>
            <p14:xfrm>
              <a:off x="3492864" y="4562856"/>
              <a:ext cx="360" cy="360"/>
            </p14:xfrm>
          </p:contentPart>
        </mc:Choice>
        <mc:Fallback xmlns="">
          <p:pic>
            <p:nvPicPr>
              <p:cNvPr id="99" name="Ink 98">
                <a:extLst>
                  <a:ext uri="{FF2B5EF4-FFF2-40B4-BE49-F238E27FC236}">
                    <a16:creationId xmlns:a16="http://schemas.microsoft.com/office/drawing/2014/main" id="{8AEF7469-A6DD-0F53-B46C-0C769D75774E}"/>
                  </a:ext>
                </a:extLst>
              </p:cNvPr>
              <p:cNvPicPr/>
              <p:nvPr/>
            </p:nvPicPr>
            <p:blipFill>
              <a:blip r:embed="rId19"/>
              <a:stretch>
                <a:fillRect/>
              </a:stretch>
            </p:blipFill>
            <p:spPr>
              <a:xfrm>
                <a:off x="3430224" y="4500216"/>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101" name="Ink 100">
                <a:extLst>
                  <a:ext uri="{FF2B5EF4-FFF2-40B4-BE49-F238E27FC236}">
                    <a16:creationId xmlns:a16="http://schemas.microsoft.com/office/drawing/2014/main" id="{9C4B7A23-83F6-BEC0-A277-F2DF0715F2DE}"/>
                  </a:ext>
                </a:extLst>
              </p14:cNvPr>
              <p14:cNvContentPartPr/>
              <p14:nvPr/>
            </p14:nvContentPartPr>
            <p14:xfrm>
              <a:off x="3108384" y="4159296"/>
              <a:ext cx="680400" cy="1224720"/>
            </p14:xfrm>
          </p:contentPart>
        </mc:Choice>
        <mc:Fallback xmlns="">
          <p:pic>
            <p:nvPicPr>
              <p:cNvPr id="101" name="Ink 100">
                <a:extLst>
                  <a:ext uri="{FF2B5EF4-FFF2-40B4-BE49-F238E27FC236}">
                    <a16:creationId xmlns:a16="http://schemas.microsoft.com/office/drawing/2014/main" id="{9C4B7A23-83F6-BEC0-A277-F2DF0715F2DE}"/>
                  </a:ext>
                </a:extLst>
              </p:cNvPr>
              <p:cNvPicPr/>
              <p:nvPr/>
            </p:nvPicPr>
            <p:blipFill>
              <a:blip r:embed="rId62"/>
              <a:stretch>
                <a:fillRect/>
              </a:stretch>
            </p:blipFill>
            <p:spPr>
              <a:xfrm>
                <a:off x="3045384" y="4096296"/>
                <a:ext cx="806040" cy="13503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102" name="Ink 101">
                <a:extLst>
                  <a:ext uri="{FF2B5EF4-FFF2-40B4-BE49-F238E27FC236}">
                    <a16:creationId xmlns:a16="http://schemas.microsoft.com/office/drawing/2014/main" id="{081D54DC-4C7D-5CFB-CE2B-0B729FA149AA}"/>
                  </a:ext>
                </a:extLst>
              </p14:cNvPr>
              <p14:cNvContentPartPr/>
              <p14:nvPr/>
            </p14:nvContentPartPr>
            <p14:xfrm>
              <a:off x="3073464" y="4087296"/>
              <a:ext cx="35640" cy="360"/>
            </p14:xfrm>
          </p:contentPart>
        </mc:Choice>
        <mc:Fallback xmlns="">
          <p:pic>
            <p:nvPicPr>
              <p:cNvPr id="102" name="Ink 101">
                <a:extLst>
                  <a:ext uri="{FF2B5EF4-FFF2-40B4-BE49-F238E27FC236}">
                    <a16:creationId xmlns:a16="http://schemas.microsoft.com/office/drawing/2014/main" id="{081D54DC-4C7D-5CFB-CE2B-0B729FA149AA}"/>
                  </a:ext>
                </a:extLst>
              </p:cNvPr>
              <p:cNvPicPr/>
              <p:nvPr/>
            </p:nvPicPr>
            <p:blipFill>
              <a:blip r:embed="rId64"/>
              <a:stretch>
                <a:fillRect/>
              </a:stretch>
            </p:blipFill>
            <p:spPr>
              <a:xfrm>
                <a:off x="3010824" y="4024296"/>
                <a:ext cx="16128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103" name="Ink 102">
                <a:extLst>
                  <a:ext uri="{FF2B5EF4-FFF2-40B4-BE49-F238E27FC236}">
                    <a16:creationId xmlns:a16="http://schemas.microsoft.com/office/drawing/2014/main" id="{64D9F958-78E7-45B9-8FC9-8E888483A2B3}"/>
                  </a:ext>
                </a:extLst>
              </p14:cNvPr>
              <p14:cNvContentPartPr/>
              <p14:nvPr/>
            </p14:nvContentPartPr>
            <p14:xfrm>
              <a:off x="3188664" y="4279176"/>
              <a:ext cx="543240" cy="1026000"/>
            </p14:xfrm>
          </p:contentPart>
        </mc:Choice>
        <mc:Fallback xmlns="">
          <p:pic>
            <p:nvPicPr>
              <p:cNvPr id="103" name="Ink 102">
                <a:extLst>
                  <a:ext uri="{FF2B5EF4-FFF2-40B4-BE49-F238E27FC236}">
                    <a16:creationId xmlns:a16="http://schemas.microsoft.com/office/drawing/2014/main" id="{64D9F958-78E7-45B9-8FC9-8E888483A2B3}"/>
                  </a:ext>
                </a:extLst>
              </p:cNvPr>
              <p:cNvPicPr/>
              <p:nvPr/>
            </p:nvPicPr>
            <p:blipFill>
              <a:blip r:embed="rId66"/>
              <a:stretch>
                <a:fillRect/>
              </a:stretch>
            </p:blipFill>
            <p:spPr>
              <a:xfrm>
                <a:off x="3125664" y="4216176"/>
                <a:ext cx="668880" cy="1151640"/>
              </a:xfrm>
              <a:prstGeom prst="rect">
                <a:avLst/>
              </a:prstGeom>
            </p:spPr>
          </p:pic>
        </mc:Fallback>
      </mc:AlternateContent>
      <p:sp>
        <p:nvSpPr>
          <p:cNvPr id="104" name="TextBox 103">
            <a:extLst>
              <a:ext uri="{FF2B5EF4-FFF2-40B4-BE49-F238E27FC236}">
                <a16:creationId xmlns:a16="http://schemas.microsoft.com/office/drawing/2014/main" id="{C4814B55-2B5D-5CD8-901F-DBDB73314928}"/>
              </a:ext>
            </a:extLst>
          </p:cNvPr>
          <p:cNvSpPr txBox="1"/>
          <p:nvPr/>
        </p:nvSpPr>
        <p:spPr>
          <a:xfrm>
            <a:off x="838200" y="4343616"/>
            <a:ext cx="253994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FFFFFF"/>
              </a:solidFill>
              <a:effectLst/>
              <a:uLnTx/>
              <a:uFillTx/>
              <a:latin typeface="Arial"/>
              <a:cs typeface="Arial"/>
              <a:sym typeface="Arial"/>
            </a:endParaRPr>
          </a:p>
        </p:txBody>
      </p:sp>
      <p:sp>
        <p:nvSpPr>
          <p:cNvPr id="106" name="TextBox 105">
            <a:extLst>
              <a:ext uri="{FF2B5EF4-FFF2-40B4-BE49-F238E27FC236}">
                <a16:creationId xmlns:a16="http://schemas.microsoft.com/office/drawing/2014/main" id="{B972AC02-AB50-1262-5722-79BE2BE200BA}"/>
              </a:ext>
            </a:extLst>
          </p:cNvPr>
          <p:cNvSpPr txBox="1"/>
          <p:nvPr/>
        </p:nvSpPr>
        <p:spPr>
          <a:xfrm>
            <a:off x="741655" y="4221634"/>
            <a:ext cx="246689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cs typeface="Arial"/>
                <a:sym typeface="Arial"/>
                <a:hlinkClick r:id="rId67" action="ppaction://hlinkfile"/>
              </a:rPr>
              <a:t>CDI Training Video</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FFFFFF"/>
                </a:solidFill>
                <a:effectLst/>
                <a:uLnTx/>
                <a:uFillTx/>
                <a:latin typeface="Arial"/>
                <a:cs typeface="Arial"/>
                <a:sym typeface="Arial"/>
                <a:hlinkClick r:id="rId67" action="ppaction://hlinkfile"/>
              </a:rPr>
              <a:t>Will </a:t>
            </a:r>
            <a:endParaRPr kumimoji="0" lang="en-GB" sz="1400" b="0" i="0" u="none" strike="noStrike" kern="0" cap="none" spc="0" normalizeH="0" baseline="0" noProof="0" dirty="0">
              <a:ln>
                <a:noFill/>
              </a:ln>
              <a:solidFill>
                <a:srgbClr val="FFFFFF"/>
              </a:solidFill>
              <a:effectLst/>
              <a:uLnTx/>
              <a:uFillTx/>
              <a:latin typeface="Arial"/>
              <a:cs typeface="Arial"/>
              <a:sym typeface="Arial"/>
            </a:endParaRPr>
          </a:p>
        </p:txBody>
      </p:sp>
    </p:spTree>
    <p:extLst>
      <p:ext uri="{BB962C8B-B14F-4D97-AF65-F5344CB8AC3E}">
        <p14:creationId xmlns:p14="http://schemas.microsoft.com/office/powerpoint/2010/main" val="192744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2272"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72736" fill="hold"/>
                                        <p:tgtEl>
                                          <p:spTgt spid="14"/>
                                        </p:tgtEl>
                                      </p:cBhvr>
                                    </p:cmd>
                                  </p:childTnLst>
                                </p:cTn>
                              </p:par>
                            </p:childTnLst>
                          </p:cTn>
                        </p:par>
                        <p:par>
                          <p:cTn id="11" fill="hold">
                            <p:stCondLst>
                              <p:cond delay="172736"/>
                            </p:stCondLst>
                            <p:childTnLst>
                              <p:par>
                                <p:cTn id="12" presetID="1" presetClass="mediacall" presetSubtype="0" fill="hold" nodeType="afterEffect">
                                  <p:stCondLst>
                                    <p:cond delay="0"/>
                                  </p:stCondLst>
                                  <p:childTnLst>
                                    <p:cmd type="call" cmd="playFrom(0.0)">
                                      <p:cBhvr>
                                        <p:cTn id="13" dur="29558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8"/>
                </p:tgtEl>
              </p:cMediaNode>
            </p:video>
            <p:seq concurrent="1" nextAc="seek">
              <p:cTn id="15" restart="whenNotActive" fill="hold" evtFilter="cancelBubble" nodeType="interactiveSeq">
                <p:stCondLst>
                  <p:cond evt="onClick" delay="0">
                    <p:tgtEl>
                      <p:spTgt spid="8"/>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8"/>
                                        </p:tgtEl>
                                      </p:cBhvr>
                                    </p:cmd>
                                  </p:childTnLst>
                                </p:cTn>
                              </p:par>
                            </p:childTnLst>
                          </p:cTn>
                        </p:par>
                      </p:childTnLst>
                    </p:cTn>
                  </p:par>
                </p:childTnLst>
              </p:cTn>
              <p:nextCondLst>
                <p:cond evt="onClick" delay="0">
                  <p:tgtEl>
                    <p:spTgt spid="8"/>
                  </p:tgtEl>
                </p:cond>
              </p:nextCondLst>
            </p:seq>
            <p:video>
              <p:cMediaNode vol="80000">
                <p:cTn id="20" fill="hold" display="0">
                  <p:stCondLst>
                    <p:cond delay="indefinite"/>
                  </p:stCondLst>
                </p:cTn>
                <p:tgtEl>
                  <p:spTgt spid="14"/>
                </p:tgtEl>
              </p:cMediaNode>
            </p:video>
            <p:seq concurrent="1" nextAc="seek">
              <p:cTn id="21" restart="whenNotActive" fill="hold" evtFilter="cancelBubble" nodeType="interactiveSeq">
                <p:stCondLst>
                  <p:cond evt="onClick" delay="0">
                    <p:tgtEl>
                      <p:spTgt spid="14"/>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clickEffect">
                                  <p:stCondLst>
                                    <p:cond delay="0"/>
                                  </p:stCondLst>
                                  <p:childTnLst>
                                    <p:cmd type="call" cmd="togglePause">
                                      <p:cBhvr>
                                        <p:cTn id="25" dur="1" fill="hold"/>
                                        <p:tgtEl>
                                          <p:spTgt spid="14"/>
                                        </p:tgtEl>
                                      </p:cBhvr>
                                    </p:cmd>
                                  </p:childTnLst>
                                </p:cTn>
                              </p:par>
                            </p:childTnLst>
                          </p:cTn>
                        </p:par>
                      </p:childTnLst>
                    </p:cTn>
                  </p:par>
                </p:childTnLst>
              </p:cTn>
              <p:nextCondLst>
                <p:cond evt="onClick" delay="0">
                  <p:tgtEl>
                    <p:spTgt spid="14"/>
                  </p:tgtEl>
                </p:cond>
              </p:nextCondLst>
            </p:seq>
            <p:video>
              <p:cMediaNode vol="80000">
                <p:cTn id="26" fill="hold" display="0">
                  <p:stCondLst>
                    <p:cond delay="indefinite"/>
                  </p:stCondLst>
                </p:cTn>
                <p:tgtEl>
                  <p:spTgt spid="7"/>
                </p:tgtEl>
              </p:cMediaNode>
            </p:video>
            <p:seq concurrent="1" nextAc="seek">
              <p:cTn id="27" restart="whenNotActive" fill="hold" evtFilter="cancelBubble" nodeType="interactiveSeq">
                <p:stCondLst>
                  <p:cond evt="onClick" delay="0">
                    <p:tgtEl>
                      <p:spTgt spid="7"/>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The Role of the Careers Leader</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2194560" y="3429000"/>
            <a:ext cx="7863840" cy="502920"/>
          </a:xfrm>
          <a:prstGeom prst="rect">
            <a:avLst/>
          </a:prstGeom>
          <a:noFill/>
        </p:spPr>
        <p:txBody>
          <a:bodyPr wrap="square" anchor="ctr">
            <a:spAutoFit/>
          </a:bodyPr>
          <a:lstStyle/>
          <a:p>
            <a:pPr algn="ctr"/>
            <a:r>
              <a:rPr sz="1700" b="0">
                <a:solidFill>
                  <a:srgbClr val="2D3741"/>
                </a:solidFill>
                <a:latin typeface="Aptos"/>
              </a:rPr>
              <a:t>Use the existing accredited Mark Fox resource/video.</a:t>
            </a:r>
          </a:p>
        </p:txBody>
      </p:sp>
      <p:sp>
        <p:nvSpPr>
          <p:cNvPr id="7" name="TextBox 6"/>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9</a:t>
            </a:r>
          </a:p>
        </p:txBody>
      </p:sp>
      <p:pic>
        <p:nvPicPr>
          <p:cNvPr id="9" name="Picture 8">
            <a:extLst>
              <a:ext uri="{FF2B5EF4-FFF2-40B4-BE49-F238E27FC236}">
                <a16:creationId xmlns:a16="http://schemas.microsoft.com/office/drawing/2014/main" id="{73909E9E-AC5F-E614-F91C-31E6DC8D7F25}"/>
              </a:ext>
            </a:extLst>
          </p:cNvPr>
          <p:cNvPicPr>
            <a:picLocks noChangeAspect="1"/>
          </p:cNvPicPr>
          <p:nvPr/>
        </p:nvPicPr>
        <p:blipFill>
          <a:blip r:embed="rId3"/>
          <a:stretch>
            <a:fillRect/>
          </a:stretch>
        </p:blipFill>
        <p:spPr>
          <a:xfrm>
            <a:off x="810327" y="2186827"/>
            <a:ext cx="10169009" cy="2603218"/>
          </a:xfrm>
          <a:prstGeom prst="rect">
            <a:avLst/>
          </a:prstGeom>
        </p:spPr>
      </p:pic>
      <p:sp>
        <p:nvSpPr>
          <p:cNvPr id="12" name="TextBox 11">
            <a:extLst>
              <a:ext uri="{FF2B5EF4-FFF2-40B4-BE49-F238E27FC236}">
                <a16:creationId xmlns:a16="http://schemas.microsoft.com/office/drawing/2014/main" id="{92B10357-53FB-1D9C-BFAF-C891CC21F8BF}"/>
              </a:ext>
            </a:extLst>
          </p:cNvPr>
          <p:cNvSpPr txBox="1"/>
          <p:nvPr/>
        </p:nvSpPr>
        <p:spPr>
          <a:xfrm>
            <a:off x="7957115" y="5511395"/>
            <a:ext cx="3996267" cy="307777"/>
          </a:xfrm>
          <a:prstGeom prst="rect">
            <a:avLst/>
          </a:prstGeom>
          <a:noFill/>
        </p:spPr>
        <p:txBody>
          <a:bodyPr wrap="square" rtlCol="0">
            <a:spAutoFit/>
          </a:bodyPr>
          <a:lstStyle/>
          <a:p>
            <a:pPr defTabSz="914400">
              <a:buClr>
                <a:srgbClr val="000000"/>
              </a:buClr>
              <a:buFont typeface="Arial"/>
              <a:buNone/>
            </a:pPr>
            <a:r>
              <a:rPr lang="en-US" sz="1400" kern="0" dirty="0">
                <a:solidFill>
                  <a:srgbClr val="000000"/>
                </a:solidFill>
                <a:latin typeface="Arial"/>
                <a:cs typeface="Arial"/>
                <a:sym typeface="Arial"/>
                <a:hlinkClick r:id="rId4"/>
              </a:rPr>
              <a:t>Accredited Mark Fox </a:t>
            </a:r>
            <a:endParaRPr lang="en-GB" sz="1400" kern="0" dirty="0">
              <a:solidFill>
                <a:srgbClr val="000000"/>
              </a:solidFill>
              <a:latin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B17EA5-18C6-D583-7F47-BE4AEDD43651}"/>
              </a:ext>
            </a:extLst>
          </p:cNvPr>
          <p:cNvSpPr>
            <a:spLocks noGrp="1"/>
          </p:cNvSpPr>
          <p:nvPr>
            <p:ph type="title"/>
          </p:nvPr>
        </p:nvSpPr>
        <p:spPr/>
        <p:txBody>
          <a:bodyPr/>
          <a:lstStyle/>
          <a:p>
            <a:r>
              <a:rPr lang="en-US" dirty="0">
                <a:solidFill>
                  <a:srgbClr val="002060"/>
                </a:solidFill>
              </a:rPr>
              <a:t>Meet Emma</a:t>
            </a:r>
            <a:endParaRPr lang="en-GB" dirty="0">
              <a:solidFill>
                <a:srgbClr val="002060"/>
              </a:solidFill>
            </a:endParaRPr>
          </a:p>
        </p:txBody>
      </p:sp>
      <p:sp>
        <p:nvSpPr>
          <p:cNvPr id="4" name="Text Placeholder 3">
            <a:extLst>
              <a:ext uri="{FF2B5EF4-FFF2-40B4-BE49-F238E27FC236}">
                <a16:creationId xmlns:a16="http://schemas.microsoft.com/office/drawing/2014/main" id="{F8BFFA11-9A6E-0B3F-75A1-CA58C00D9348}"/>
              </a:ext>
            </a:extLst>
          </p:cNvPr>
          <p:cNvSpPr>
            <a:spLocks noGrp="1"/>
          </p:cNvSpPr>
          <p:nvPr>
            <p:ph type="body" idx="1"/>
          </p:nvPr>
        </p:nvSpPr>
        <p:spPr>
          <a:xfrm>
            <a:off x="838200" y="1825625"/>
            <a:ext cx="2222384" cy="4351338"/>
          </a:xfrm>
        </p:spPr>
        <p:txBody>
          <a:bodyPr>
            <a:normAutofit/>
          </a:bodyPr>
          <a:lstStyle/>
          <a:p>
            <a:pPr marL="114300" indent="0">
              <a:buNone/>
            </a:pPr>
            <a:r>
              <a:rPr lang="en-US" dirty="0">
                <a:solidFill>
                  <a:srgbClr val="002060"/>
                </a:solidFill>
              </a:rPr>
              <a:t>"You've just started as the Careers Leader at Greenfield Academy”</a:t>
            </a:r>
            <a:r>
              <a:rPr lang="en-US" sz="3600" dirty="0">
                <a:solidFill>
                  <a:srgbClr val="002060"/>
                </a:solidFill>
              </a:rPr>
              <a:t>. </a:t>
            </a:r>
            <a:endParaRPr lang="en-GB" sz="3600" dirty="0">
              <a:solidFill>
                <a:srgbClr val="002060"/>
              </a:solidFill>
            </a:endParaRPr>
          </a:p>
        </p:txBody>
      </p:sp>
      <p:sp>
        <p:nvSpPr>
          <p:cNvPr id="2" name="Slide Number Placeholder 1">
            <a:extLst>
              <a:ext uri="{FF2B5EF4-FFF2-40B4-BE49-F238E27FC236}">
                <a16:creationId xmlns:a16="http://schemas.microsoft.com/office/drawing/2014/main" id="{B714930B-48D4-3F5F-A3AA-B5D407C8A906}"/>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smtClean="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lang="en-GB"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pic>
        <p:nvPicPr>
          <p:cNvPr id="6" name="Picture 5">
            <a:extLst>
              <a:ext uri="{FF2B5EF4-FFF2-40B4-BE49-F238E27FC236}">
                <a16:creationId xmlns:a16="http://schemas.microsoft.com/office/drawing/2014/main" id="{1434D6EB-42A1-D840-4A13-501B442942E6}"/>
              </a:ext>
            </a:extLst>
          </p:cNvPr>
          <p:cNvPicPr>
            <a:picLocks noChangeAspect="1"/>
          </p:cNvPicPr>
          <p:nvPr/>
        </p:nvPicPr>
        <p:blipFill>
          <a:blip r:embed="rId4"/>
          <a:stretch>
            <a:fillRect/>
          </a:stretch>
        </p:blipFill>
        <p:spPr>
          <a:xfrm>
            <a:off x="990550" y="1350258"/>
            <a:ext cx="1140051" cy="134124"/>
          </a:xfrm>
          <a:prstGeom prst="rect">
            <a:avLst/>
          </a:prstGeom>
        </p:spPr>
      </p:pic>
      <p:pic>
        <p:nvPicPr>
          <p:cNvPr id="5" name="Online Media 4" title="Emma explains her first week as a Careers Leader">
            <a:hlinkClick r:id="" action="ppaction://noaction"/>
            <a:extLst>
              <a:ext uri="{FF2B5EF4-FFF2-40B4-BE49-F238E27FC236}">
                <a16:creationId xmlns:a16="http://schemas.microsoft.com/office/drawing/2014/main" id="{82D972A6-AC7B-EC34-180F-F1E106F32411}"/>
              </a:ext>
            </a:extLst>
          </p:cNvPr>
          <p:cNvPicPr>
            <a:picLocks noRot="1" noChangeAspect="1"/>
          </p:cNvPicPr>
          <p:nvPr>
            <a:videoFile r:link="rId1"/>
          </p:nvPr>
        </p:nvPicPr>
        <p:blipFill>
          <a:blip r:embed="rId5"/>
          <a:stretch>
            <a:fillRect/>
          </a:stretch>
        </p:blipFill>
        <p:spPr>
          <a:xfrm>
            <a:off x="3222625" y="1424940"/>
            <a:ext cx="8613458" cy="4922520"/>
          </a:xfrm>
          <a:prstGeom prst="rect">
            <a:avLst/>
          </a:prstGeom>
        </p:spPr>
      </p:pic>
    </p:spTree>
    <p:extLst>
      <p:ext uri="{BB962C8B-B14F-4D97-AF65-F5344CB8AC3E}">
        <p14:creationId xmlns:p14="http://schemas.microsoft.com/office/powerpoint/2010/main" val="2737171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Universal factors for success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85800" y="1463040"/>
            <a:ext cx="5074920" cy="105156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04672" y="1536192"/>
            <a:ext cx="4837176" cy="292608"/>
          </a:xfrm>
          <a:prstGeom prst="rect">
            <a:avLst/>
          </a:prstGeom>
          <a:noFill/>
        </p:spPr>
        <p:txBody>
          <a:bodyPr wrap="square" anchor="ctr">
            <a:spAutoFit/>
          </a:bodyPr>
          <a:lstStyle/>
          <a:p>
            <a:pPr algn="l"/>
            <a:r>
              <a:rPr sz="1300" b="1">
                <a:solidFill>
                  <a:srgbClr val="009199"/>
                </a:solidFill>
                <a:latin typeface="Aptos"/>
              </a:rPr>
              <a:t>Access to senior leadership</a:t>
            </a:r>
          </a:p>
        </p:txBody>
      </p:sp>
      <p:sp>
        <p:nvSpPr>
          <p:cNvPr id="8" name="TextBox 7"/>
          <p:cNvSpPr txBox="1"/>
          <p:nvPr/>
        </p:nvSpPr>
        <p:spPr>
          <a:xfrm>
            <a:off x="804672" y="1856232"/>
            <a:ext cx="4837176" cy="594359"/>
          </a:xfrm>
          <a:prstGeom prst="rect">
            <a:avLst/>
          </a:prstGeom>
          <a:noFill/>
        </p:spPr>
        <p:txBody>
          <a:bodyPr wrap="square" anchor="ctr">
            <a:spAutoFit/>
          </a:bodyPr>
          <a:lstStyle/>
          <a:p>
            <a:pPr algn="l"/>
            <a:endParaRPr/>
          </a:p>
        </p:txBody>
      </p:sp>
      <p:sp>
        <p:nvSpPr>
          <p:cNvPr id="9" name="Rounded Rectangle 8"/>
          <p:cNvSpPr/>
          <p:nvPr/>
        </p:nvSpPr>
        <p:spPr>
          <a:xfrm>
            <a:off x="6217920" y="1463040"/>
            <a:ext cx="5074920" cy="105156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336792" y="1536192"/>
            <a:ext cx="4837176" cy="292608"/>
          </a:xfrm>
          <a:prstGeom prst="rect">
            <a:avLst/>
          </a:prstGeom>
          <a:noFill/>
        </p:spPr>
        <p:txBody>
          <a:bodyPr wrap="square" anchor="ctr">
            <a:spAutoFit/>
          </a:bodyPr>
          <a:lstStyle/>
          <a:p>
            <a:pPr algn="l"/>
            <a:r>
              <a:rPr sz="1300" b="1">
                <a:solidFill>
                  <a:srgbClr val="C40069"/>
                </a:solidFill>
                <a:latin typeface="Aptos"/>
              </a:rPr>
              <a:t>Positional or personal authority and leadership</a:t>
            </a:r>
          </a:p>
        </p:txBody>
      </p:sp>
      <p:sp>
        <p:nvSpPr>
          <p:cNvPr id="11" name="TextBox 10"/>
          <p:cNvSpPr txBox="1"/>
          <p:nvPr/>
        </p:nvSpPr>
        <p:spPr>
          <a:xfrm>
            <a:off x="6336792" y="1856232"/>
            <a:ext cx="4837176" cy="594359"/>
          </a:xfrm>
          <a:prstGeom prst="rect">
            <a:avLst/>
          </a:prstGeom>
          <a:noFill/>
        </p:spPr>
        <p:txBody>
          <a:bodyPr wrap="square" anchor="ctr">
            <a:spAutoFit/>
          </a:bodyPr>
          <a:lstStyle/>
          <a:p>
            <a:pPr algn="l"/>
            <a:endParaRPr/>
          </a:p>
        </p:txBody>
      </p:sp>
      <p:sp>
        <p:nvSpPr>
          <p:cNvPr id="12" name="Rounded Rectangle 11"/>
          <p:cNvSpPr/>
          <p:nvPr/>
        </p:nvSpPr>
        <p:spPr>
          <a:xfrm>
            <a:off x="685800" y="2971800"/>
            <a:ext cx="5074920" cy="105156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04672" y="3044952"/>
            <a:ext cx="4837176" cy="292608"/>
          </a:xfrm>
          <a:prstGeom prst="rect">
            <a:avLst/>
          </a:prstGeom>
          <a:noFill/>
        </p:spPr>
        <p:txBody>
          <a:bodyPr wrap="square" anchor="ctr">
            <a:spAutoFit/>
          </a:bodyPr>
          <a:lstStyle/>
          <a:p>
            <a:pPr algn="l"/>
            <a:r>
              <a:rPr sz="1300" b="1">
                <a:solidFill>
                  <a:srgbClr val="F29200"/>
                </a:solidFill>
                <a:latin typeface="Aptos"/>
              </a:rPr>
              <a:t>Expertise</a:t>
            </a:r>
          </a:p>
        </p:txBody>
      </p:sp>
      <p:sp>
        <p:nvSpPr>
          <p:cNvPr id="14" name="TextBox 13"/>
          <p:cNvSpPr txBox="1"/>
          <p:nvPr/>
        </p:nvSpPr>
        <p:spPr>
          <a:xfrm>
            <a:off x="804672" y="3364992"/>
            <a:ext cx="4837176" cy="594359"/>
          </a:xfrm>
          <a:prstGeom prst="rect">
            <a:avLst/>
          </a:prstGeom>
          <a:noFill/>
        </p:spPr>
        <p:txBody>
          <a:bodyPr wrap="square" anchor="ctr">
            <a:spAutoFit/>
          </a:bodyPr>
          <a:lstStyle/>
          <a:p>
            <a:pPr algn="l"/>
            <a:endParaRPr/>
          </a:p>
        </p:txBody>
      </p:sp>
      <p:sp>
        <p:nvSpPr>
          <p:cNvPr id="15" name="Rounded Rectangle 14"/>
          <p:cNvSpPr/>
          <p:nvPr/>
        </p:nvSpPr>
        <p:spPr>
          <a:xfrm>
            <a:off x="6217920" y="2971800"/>
            <a:ext cx="5074920" cy="1051560"/>
          </a:xfrm>
          <a:prstGeom prst="roundRect">
            <a:avLst/>
          </a:prstGeom>
          <a:solidFill>
            <a:srgbClr val="EFF6F8"/>
          </a:solidFill>
          <a:ln>
            <a:solidFill>
              <a:srgbClr val="674E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336792" y="3044952"/>
            <a:ext cx="4837176" cy="292608"/>
          </a:xfrm>
          <a:prstGeom prst="rect">
            <a:avLst/>
          </a:prstGeom>
          <a:noFill/>
        </p:spPr>
        <p:txBody>
          <a:bodyPr wrap="square" anchor="ctr">
            <a:spAutoFit/>
          </a:bodyPr>
          <a:lstStyle/>
          <a:p>
            <a:pPr algn="l"/>
            <a:r>
              <a:rPr sz="1300" b="1">
                <a:solidFill>
                  <a:srgbClr val="674EA7"/>
                </a:solidFill>
                <a:latin typeface="Aptos"/>
              </a:rPr>
              <a:t>Time</a:t>
            </a:r>
          </a:p>
        </p:txBody>
      </p:sp>
      <p:sp>
        <p:nvSpPr>
          <p:cNvPr id="17" name="TextBox 16"/>
          <p:cNvSpPr txBox="1"/>
          <p:nvPr/>
        </p:nvSpPr>
        <p:spPr>
          <a:xfrm>
            <a:off x="6336792" y="3364992"/>
            <a:ext cx="4837176" cy="594359"/>
          </a:xfrm>
          <a:prstGeom prst="rect">
            <a:avLst/>
          </a:prstGeom>
          <a:noFill/>
        </p:spPr>
        <p:txBody>
          <a:bodyPr wrap="square" anchor="ctr">
            <a:spAutoFit/>
          </a:bodyPr>
          <a:lstStyle/>
          <a:p>
            <a:pPr algn="l"/>
            <a:endParaRPr/>
          </a:p>
        </p:txBody>
      </p:sp>
      <p:sp>
        <p:nvSpPr>
          <p:cNvPr id="18" name="TextBox 17"/>
          <p:cNvSpPr txBox="1"/>
          <p:nvPr/>
        </p:nvSpPr>
        <p:spPr>
          <a:xfrm>
            <a:off x="777240" y="4983480"/>
            <a:ext cx="10058400" cy="320040"/>
          </a:xfrm>
          <a:prstGeom prst="rect">
            <a:avLst/>
          </a:prstGeom>
          <a:noFill/>
        </p:spPr>
        <p:txBody>
          <a:bodyPr wrap="square" anchor="ctr">
            <a:spAutoFit/>
          </a:bodyPr>
          <a:lstStyle/>
          <a:p>
            <a:pPr algn="l"/>
            <a:r>
              <a:rPr sz="1000" b="0">
                <a:solidFill>
                  <a:srgbClr val="6E7882"/>
                </a:solidFill>
                <a:latin typeface="Aptos"/>
              </a:rPr>
              <a:t>Source – 2019 survey of Careers Leaders CEC</a:t>
            </a:r>
          </a:p>
        </p:txBody>
      </p:sp>
      <p:sp>
        <p:nvSpPr>
          <p:cNvPr id="19" name="TextBox 18"/>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Models for the Careers Leader role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48640" y="1234440"/>
            <a:ext cx="5257800" cy="71323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Middle leader, with senior leader support</a:t>
            </a:r>
          </a:p>
        </p:txBody>
      </p:sp>
      <p:sp>
        <p:nvSpPr>
          <p:cNvPr id="7" name="Rounded Rectangle 6"/>
          <p:cNvSpPr/>
          <p:nvPr/>
        </p:nvSpPr>
        <p:spPr>
          <a:xfrm>
            <a:off x="6217920" y="1234440"/>
            <a:ext cx="5257800" cy="71323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Senior leader</a:t>
            </a:r>
          </a:p>
        </p:txBody>
      </p:sp>
      <p:sp>
        <p:nvSpPr>
          <p:cNvPr id="8" name="Rounded Rectangle 7"/>
          <p:cNvSpPr/>
          <p:nvPr/>
        </p:nvSpPr>
        <p:spPr>
          <a:xfrm>
            <a:off x="548640" y="2560320"/>
            <a:ext cx="5257800" cy="71323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Outsourced</a:t>
            </a:r>
          </a:p>
        </p:txBody>
      </p:sp>
      <p:sp>
        <p:nvSpPr>
          <p:cNvPr id="9" name="Rounded Rectangle 8"/>
          <p:cNvSpPr/>
          <p:nvPr/>
        </p:nvSpPr>
        <p:spPr>
          <a:xfrm>
            <a:off x="6217920" y="2560320"/>
            <a:ext cx="5257800" cy="713232"/>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Distributed leadership</a:t>
            </a:r>
          </a:p>
        </p:txBody>
      </p:sp>
      <p:sp>
        <p:nvSpPr>
          <p:cNvPr id="10" name="Rounded Rectangle 9"/>
          <p:cNvSpPr/>
          <p:nvPr/>
        </p:nvSpPr>
        <p:spPr>
          <a:xfrm>
            <a:off x="548640" y="3886200"/>
            <a:ext cx="5257800" cy="713232"/>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MAT wide post</a:t>
            </a:r>
          </a:p>
        </p:txBody>
      </p:sp>
      <p:sp>
        <p:nvSpPr>
          <p:cNvPr id="11" name="Rounded Rectangle 10"/>
          <p:cNvSpPr/>
          <p:nvPr/>
        </p:nvSpPr>
        <p:spPr>
          <a:xfrm>
            <a:off x="6217920" y="3886200"/>
            <a:ext cx="5257800" cy="713232"/>
          </a:xfrm>
          <a:prstGeom prst="roundRect">
            <a:avLst/>
          </a:prstGeom>
          <a:solidFill>
            <a:srgbClr val="0D2B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Support staff/admin role
(Careers Coordinator)</a:t>
            </a:r>
          </a:p>
        </p:txBody>
      </p:sp>
      <p:sp>
        <p:nvSpPr>
          <p:cNvPr id="12" name="TextBox 11"/>
          <p:cNvSpPr txBox="1"/>
          <p:nvPr/>
        </p:nvSpPr>
        <p:spPr>
          <a:xfrm>
            <a:off x="1828800" y="5440680"/>
            <a:ext cx="8595360" cy="320040"/>
          </a:xfrm>
          <a:prstGeom prst="rect">
            <a:avLst/>
          </a:prstGeom>
          <a:noFill/>
        </p:spPr>
        <p:txBody>
          <a:bodyPr wrap="square" anchor="ctr">
            <a:spAutoFit/>
          </a:bodyPr>
          <a:lstStyle/>
          <a:p>
            <a:pPr algn="ctr"/>
            <a:r>
              <a:rPr sz="1300" b="1">
                <a:solidFill>
                  <a:srgbClr val="0D2B5E"/>
                </a:solidFill>
                <a:latin typeface="Aptos"/>
              </a:rPr>
              <a:t>Benefits                                      Potential Risks</a:t>
            </a:r>
          </a:p>
        </p:txBody>
      </p:sp>
      <p:sp>
        <p:nvSpPr>
          <p:cNvPr id="13" name="TextBox 12"/>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Models for delivering career learning</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02920" y="1508760"/>
            <a:ext cx="3429000" cy="749808"/>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discrete careers lessons</a:t>
            </a:r>
          </a:p>
        </p:txBody>
      </p:sp>
      <p:sp>
        <p:nvSpPr>
          <p:cNvPr id="7" name="Rounded Rectangle 6"/>
          <p:cNvSpPr/>
          <p:nvPr/>
        </p:nvSpPr>
        <p:spPr>
          <a:xfrm>
            <a:off x="4343400" y="1508760"/>
            <a:ext cx="3429000" cy="749808"/>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modules of careers education within a PSHE carousel</a:t>
            </a:r>
          </a:p>
        </p:txBody>
      </p:sp>
      <p:sp>
        <p:nvSpPr>
          <p:cNvPr id="8" name="Rounded Rectangle 7"/>
          <p:cNvSpPr/>
          <p:nvPr/>
        </p:nvSpPr>
        <p:spPr>
          <a:xfrm>
            <a:off x="8183880" y="1508760"/>
            <a:ext cx="3429000" cy="749808"/>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part of an integrated PSHE course</a:t>
            </a:r>
          </a:p>
        </p:txBody>
      </p:sp>
      <p:sp>
        <p:nvSpPr>
          <p:cNvPr id="9" name="Rounded Rectangle 8"/>
          <p:cNvSpPr/>
          <p:nvPr/>
        </p:nvSpPr>
        <p:spPr>
          <a:xfrm>
            <a:off x="502920" y="2926080"/>
            <a:ext cx="3429000" cy="749808"/>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part of a tutorial programme</a:t>
            </a:r>
          </a:p>
        </p:txBody>
      </p:sp>
      <p:sp>
        <p:nvSpPr>
          <p:cNvPr id="10" name="Rounded Rectangle 9"/>
          <p:cNvSpPr/>
          <p:nvPr/>
        </p:nvSpPr>
        <p:spPr>
          <a:xfrm>
            <a:off x="4343400" y="2926080"/>
            <a:ext cx="3429000" cy="749808"/>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cross-curricular approach</a:t>
            </a:r>
          </a:p>
        </p:txBody>
      </p:sp>
      <p:sp>
        <p:nvSpPr>
          <p:cNvPr id="11" name="Rounded Rectangle 10"/>
          <p:cNvSpPr/>
          <p:nvPr/>
        </p:nvSpPr>
        <p:spPr>
          <a:xfrm>
            <a:off x="8183880" y="2926080"/>
            <a:ext cx="3429000" cy="749808"/>
          </a:xfrm>
          <a:prstGeom prst="roundRect">
            <a:avLst/>
          </a:prstGeom>
          <a:solidFill>
            <a:srgbClr val="0D2B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curriculum days</a:t>
            </a:r>
          </a:p>
        </p:txBody>
      </p:sp>
      <p:sp>
        <p:nvSpPr>
          <p:cNvPr id="12" name="TextBox 11"/>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Aligning Institutions Vision &amp; Careers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1005840" y="1600200"/>
            <a:ext cx="4297680" cy="246888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24712" y="1673352"/>
            <a:ext cx="4059936" cy="292608"/>
          </a:xfrm>
          <a:prstGeom prst="rect">
            <a:avLst/>
          </a:prstGeom>
          <a:noFill/>
        </p:spPr>
        <p:txBody>
          <a:bodyPr wrap="square" anchor="ctr">
            <a:spAutoFit/>
          </a:bodyPr>
          <a:lstStyle/>
          <a:p>
            <a:pPr algn="l"/>
            <a:r>
              <a:rPr sz="1300" b="1">
                <a:solidFill>
                  <a:srgbClr val="009199"/>
                </a:solidFill>
                <a:latin typeface="Aptos"/>
              </a:rPr>
              <a:t>School/College Goals</a:t>
            </a:r>
          </a:p>
        </p:txBody>
      </p:sp>
      <p:sp>
        <p:nvSpPr>
          <p:cNvPr id="8" name="TextBox 7"/>
          <p:cNvSpPr txBox="1"/>
          <p:nvPr/>
        </p:nvSpPr>
        <p:spPr>
          <a:xfrm>
            <a:off x="1124712" y="1993392"/>
            <a:ext cx="4059936" cy="2011680"/>
          </a:xfrm>
          <a:prstGeom prst="rect">
            <a:avLst/>
          </a:prstGeom>
          <a:noFill/>
        </p:spPr>
        <p:txBody>
          <a:bodyPr wrap="square" anchor="ctr">
            <a:spAutoFit/>
          </a:bodyPr>
          <a:lstStyle/>
          <a:p>
            <a:pPr algn="l"/>
            <a:r>
              <a:rPr sz="1500" b="0">
                <a:solidFill>
                  <a:srgbClr val="2D3741"/>
                </a:solidFill>
                <a:latin typeface="Aptos"/>
              </a:rPr>
              <a:t>Delivery
Resources
Results</a:t>
            </a:r>
          </a:p>
        </p:txBody>
      </p:sp>
      <p:sp>
        <p:nvSpPr>
          <p:cNvPr id="9" name="Rounded Rectangle 8"/>
          <p:cNvSpPr/>
          <p:nvPr/>
        </p:nvSpPr>
        <p:spPr>
          <a:xfrm>
            <a:off x="6858000" y="1600200"/>
            <a:ext cx="4297680" cy="246888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976872" y="1673352"/>
            <a:ext cx="4059936" cy="292608"/>
          </a:xfrm>
          <a:prstGeom prst="rect">
            <a:avLst/>
          </a:prstGeom>
          <a:noFill/>
        </p:spPr>
        <p:txBody>
          <a:bodyPr wrap="square" anchor="ctr">
            <a:spAutoFit/>
          </a:bodyPr>
          <a:lstStyle/>
          <a:p>
            <a:pPr algn="l"/>
            <a:r>
              <a:rPr sz="1300" b="1">
                <a:solidFill>
                  <a:srgbClr val="C40069"/>
                </a:solidFill>
                <a:latin typeface="Aptos"/>
              </a:rPr>
              <a:t>Career Strategy Goals</a:t>
            </a:r>
          </a:p>
        </p:txBody>
      </p:sp>
      <p:sp>
        <p:nvSpPr>
          <p:cNvPr id="11" name="TextBox 10"/>
          <p:cNvSpPr txBox="1"/>
          <p:nvPr/>
        </p:nvSpPr>
        <p:spPr>
          <a:xfrm>
            <a:off x="6976872" y="1993392"/>
            <a:ext cx="4059936" cy="2011680"/>
          </a:xfrm>
          <a:prstGeom prst="rect">
            <a:avLst/>
          </a:prstGeom>
          <a:noFill/>
        </p:spPr>
        <p:txBody>
          <a:bodyPr wrap="square" anchor="ctr">
            <a:spAutoFit/>
          </a:bodyPr>
          <a:lstStyle/>
          <a:p>
            <a:pPr algn="l"/>
            <a:r>
              <a:rPr sz="1500" b="0">
                <a:solidFill>
                  <a:srgbClr val="2D3741"/>
                </a:solidFill>
                <a:latin typeface="Aptos"/>
              </a:rPr>
              <a:t>Delivery
Resources
Results</a:t>
            </a:r>
          </a:p>
        </p:txBody>
      </p:sp>
      <p:sp>
        <p:nvSpPr>
          <p:cNvPr id="12" name="TextBox 11"/>
          <p:cNvSpPr txBox="1"/>
          <p:nvPr/>
        </p:nvSpPr>
        <p:spPr>
          <a:xfrm>
            <a:off x="5074920" y="4526280"/>
            <a:ext cx="2057400" cy="502920"/>
          </a:xfrm>
          <a:prstGeom prst="rect">
            <a:avLst/>
          </a:prstGeom>
          <a:noFill/>
        </p:spPr>
        <p:txBody>
          <a:bodyPr wrap="square" anchor="ctr">
            <a:spAutoFit/>
          </a:bodyPr>
          <a:lstStyle/>
          <a:p>
            <a:pPr algn="ctr"/>
            <a:r>
              <a:rPr sz="1700" b="1">
                <a:solidFill>
                  <a:srgbClr val="0D2B5E"/>
                </a:solidFill>
                <a:latin typeface="Aptos"/>
              </a:rPr>
              <a:t>Alignment</a:t>
            </a:r>
          </a:p>
        </p:txBody>
      </p:sp>
      <p:sp>
        <p:nvSpPr>
          <p:cNvPr id="13" name="TextBox 12"/>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114300" marR="0" lvl="0" indent="0" algn="l" defTabSz="914400" rtl="0" eaLnBrk="1" fontAlgn="auto" latinLnBrk="0" hangingPunct="1">
              <a:lnSpc>
                <a:spcPct val="90000"/>
              </a:lnSpc>
              <a:spcBef>
                <a:spcPts val="1000"/>
              </a:spcBef>
              <a:spcAft>
                <a:spcPts val="0"/>
              </a:spcAft>
              <a:buClr>
                <a:srgbClr val="000000"/>
              </a:buClr>
              <a:buSzPts val="1800"/>
              <a:buFont typeface="Arial"/>
              <a:buNone/>
              <a:tabLst/>
              <a:defRPr/>
            </a:pPr>
            <a:endParaRPr kumimoji="0" lang="en-GB" sz="2800" b="0" i="0" u="none" strike="noStrike" kern="0" cap="none" spc="0" normalizeH="0" baseline="0" noProof="0" dirty="0">
              <a:ln>
                <a:noFill/>
              </a:ln>
              <a:solidFill>
                <a:srgbClr val="002060"/>
              </a:solidFill>
              <a:effectLst/>
              <a:uLnTx/>
              <a:uFillTx/>
              <a:latin typeface="Calibri"/>
              <a:ea typeface="Calibri"/>
              <a:cs typeface="Calibri"/>
              <a:sym typeface="Calibri"/>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Activity – Mission Statement</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417320"/>
            <a:ext cx="10241280" cy="365760"/>
          </a:xfrm>
          <a:prstGeom prst="rect">
            <a:avLst/>
          </a:prstGeom>
          <a:noFill/>
        </p:spPr>
        <p:txBody>
          <a:bodyPr wrap="square" anchor="ctr">
            <a:spAutoFit/>
          </a:bodyPr>
          <a:lstStyle/>
          <a:p>
            <a:pPr algn="ctr"/>
            <a:r>
              <a:rPr sz="1500" b="0">
                <a:solidFill>
                  <a:srgbClr val="2D3741"/>
                </a:solidFill>
                <a:latin typeface="Aptos"/>
              </a:rPr>
              <a:t>Yeovil College has a clear mission statement</a:t>
            </a:r>
          </a:p>
        </p:txBody>
      </p:sp>
      <p:sp>
        <p:nvSpPr>
          <p:cNvPr id="7" name="Rounded Rectangle 6"/>
          <p:cNvSpPr/>
          <p:nvPr/>
        </p:nvSpPr>
        <p:spPr>
          <a:xfrm>
            <a:off x="2331720" y="2011680"/>
            <a:ext cx="7543800" cy="749808"/>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FFFFFF"/>
                </a:solidFill>
                <a:latin typeface="Aptos"/>
              </a:rPr>
              <a:t>‘To Create Life-Changing Opportunities’.</a:t>
            </a:r>
          </a:p>
        </p:txBody>
      </p:sp>
      <p:sp>
        <p:nvSpPr>
          <p:cNvPr id="8" name="TextBox 7"/>
          <p:cNvSpPr txBox="1"/>
          <p:nvPr/>
        </p:nvSpPr>
        <p:spPr>
          <a:xfrm>
            <a:off x="822960" y="2983195"/>
            <a:ext cx="10241280" cy="480131"/>
          </a:xfrm>
          <a:prstGeom prst="rect">
            <a:avLst/>
          </a:prstGeom>
          <a:noFill/>
        </p:spPr>
        <p:txBody>
          <a:bodyPr wrap="square" anchor="ctr">
            <a:spAutoFit/>
          </a:bodyPr>
          <a:lstStyle/>
          <a:p>
            <a:pPr marL="114300" marR="0" lvl="0" indent="0" algn="ctr" defTabSz="914400" rtl="0" eaLnBrk="1" fontAlgn="auto" latinLnBrk="0" hangingPunct="1">
              <a:lnSpc>
                <a:spcPct val="90000"/>
              </a:lnSpc>
              <a:spcBef>
                <a:spcPts val="1000"/>
              </a:spcBef>
              <a:spcAft>
                <a:spcPts val="0"/>
              </a:spcAft>
              <a:buClr>
                <a:srgbClr val="000000"/>
              </a:buClr>
              <a:buSzPts val="1800"/>
              <a:buFont typeface="Arial"/>
              <a:buNone/>
              <a:tabLst/>
              <a:defRPr/>
            </a:pPr>
            <a:r>
              <a:rPr kumimoji="0" lang="en-GB" sz="2800" b="0" i="0" u="none" strike="noStrike" kern="0" cap="none" spc="0" normalizeH="0" baseline="0" noProof="0" dirty="0">
                <a:ln>
                  <a:noFill/>
                </a:ln>
                <a:solidFill>
                  <a:srgbClr val="002060"/>
                </a:solidFill>
                <a:effectLst/>
                <a:uLnTx/>
                <a:uFillTx/>
                <a:latin typeface="Calibri"/>
                <a:ea typeface="Calibri"/>
                <a:cs typeface="Calibri"/>
                <a:sym typeface="Calibri"/>
                <a:hlinkClick r:id="rId3"/>
              </a:rPr>
              <a:t>Yeovil College Vision </a:t>
            </a:r>
            <a:endParaRPr kumimoji="0" lang="en-GB" sz="2800" b="0" i="0" u="none" strike="noStrike" kern="0" cap="none" spc="0" normalizeH="0" baseline="0" noProof="0" dirty="0">
              <a:ln>
                <a:noFill/>
              </a:ln>
              <a:solidFill>
                <a:srgbClr val="002060"/>
              </a:solidFill>
              <a:effectLst/>
              <a:uLnTx/>
              <a:uFillTx/>
              <a:latin typeface="Calibri"/>
              <a:ea typeface="Calibri"/>
              <a:cs typeface="Calibri"/>
              <a:sym typeface="Calibri"/>
            </a:endParaRPr>
          </a:p>
        </p:txBody>
      </p:sp>
      <p:sp>
        <p:nvSpPr>
          <p:cNvPr id="9" name="TextBox 8"/>
          <p:cNvSpPr txBox="1"/>
          <p:nvPr/>
        </p:nvSpPr>
        <p:spPr>
          <a:xfrm>
            <a:off x="1005840" y="3794760"/>
            <a:ext cx="10058400" cy="822960"/>
          </a:xfrm>
          <a:prstGeom prst="rect">
            <a:avLst/>
          </a:prstGeom>
          <a:noFill/>
        </p:spPr>
        <p:txBody>
          <a:bodyPr wrap="square" anchor="ctr">
            <a:spAutoFit/>
          </a:bodyPr>
          <a:lstStyle/>
          <a:p>
            <a:pPr algn="ctr"/>
            <a:r>
              <a:rPr sz="2000" b="1">
                <a:solidFill>
                  <a:srgbClr val="0D2B5E"/>
                </a:solidFill>
                <a:latin typeface="Aptos"/>
              </a:rPr>
              <a:t>Activity – How does your institution's mission statement align with your career programme?</a:t>
            </a:r>
          </a:p>
        </p:txBody>
      </p:sp>
      <p:sp>
        <p:nvSpPr>
          <p:cNvPr id="10" name="TextBox 9"/>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Why does careers matter?</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05840" y="2057400"/>
            <a:ext cx="10149840" cy="1005840"/>
          </a:xfrm>
          <a:prstGeom prst="rect">
            <a:avLst/>
          </a:prstGeom>
          <a:noFill/>
        </p:spPr>
        <p:txBody>
          <a:bodyPr wrap="square" anchor="ctr">
            <a:spAutoFit/>
          </a:bodyPr>
          <a:lstStyle/>
          <a:p>
            <a:pPr algn="ctr"/>
            <a:r>
              <a:rPr sz="2700" b="1">
                <a:solidFill>
                  <a:srgbClr val="0D2B5E"/>
                </a:solidFill>
                <a:latin typeface="Aptos"/>
              </a:rPr>
              <a:t>Would careers still matter if Ofsted never inspected it?</a:t>
            </a: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The Moral Purpose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48640" y="2103120"/>
            <a:ext cx="196596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Opportunity</a:t>
            </a:r>
          </a:p>
        </p:txBody>
      </p:sp>
      <p:sp>
        <p:nvSpPr>
          <p:cNvPr id="7" name="Rounded Rectangle 6"/>
          <p:cNvSpPr/>
          <p:nvPr/>
        </p:nvSpPr>
        <p:spPr>
          <a:xfrm>
            <a:off x="2880360" y="2103120"/>
            <a:ext cx="1965960" cy="53035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Equity</a:t>
            </a:r>
          </a:p>
        </p:txBody>
      </p:sp>
      <p:sp>
        <p:nvSpPr>
          <p:cNvPr id="8" name="Rounded Rectangle 7"/>
          <p:cNvSpPr/>
          <p:nvPr/>
        </p:nvSpPr>
        <p:spPr>
          <a:xfrm>
            <a:off x="5212079" y="2103120"/>
            <a:ext cx="1965960" cy="53035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Aspiration</a:t>
            </a:r>
          </a:p>
        </p:txBody>
      </p:sp>
      <p:sp>
        <p:nvSpPr>
          <p:cNvPr id="9" name="Rounded Rectangle 8"/>
          <p:cNvSpPr/>
          <p:nvPr/>
        </p:nvSpPr>
        <p:spPr>
          <a:xfrm>
            <a:off x="7543800" y="2103120"/>
            <a:ext cx="1965960" cy="530352"/>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Future</a:t>
            </a:r>
          </a:p>
        </p:txBody>
      </p:sp>
      <p:sp>
        <p:nvSpPr>
          <p:cNvPr id="10" name="Rounded Rectangle 9"/>
          <p:cNvSpPr/>
          <p:nvPr/>
        </p:nvSpPr>
        <p:spPr>
          <a:xfrm>
            <a:off x="9875519" y="2103120"/>
            <a:ext cx="1965960" cy="530352"/>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Choice</a:t>
            </a:r>
          </a:p>
        </p:txBody>
      </p:sp>
      <p:sp>
        <p:nvSpPr>
          <p:cNvPr id="11" name="TextBox 10"/>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dirty="0">
                <a:solidFill>
                  <a:srgbClr val="0D2B5E"/>
                </a:solidFill>
                <a:latin typeface="Aptos"/>
              </a:rPr>
              <a:t>What does the evidence tell us?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85800" y="1417320"/>
            <a:ext cx="5074920" cy="118872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04672" y="1490472"/>
            <a:ext cx="4837176" cy="292608"/>
          </a:xfrm>
          <a:prstGeom prst="rect">
            <a:avLst/>
          </a:prstGeom>
          <a:noFill/>
        </p:spPr>
        <p:txBody>
          <a:bodyPr wrap="square" anchor="ctr">
            <a:spAutoFit/>
          </a:bodyPr>
          <a:lstStyle/>
          <a:p>
            <a:pPr algn="l"/>
            <a:r>
              <a:rPr sz="1300" b="1" dirty="0">
                <a:solidFill>
                  <a:srgbClr val="009199"/>
                </a:solidFill>
                <a:latin typeface="Aptos"/>
              </a:rPr>
              <a:t>OECD</a:t>
            </a:r>
          </a:p>
        </p:txBody>
      </p:sp>
      <p:sp>
        <p:nvSpPr>
          <p:cNvPr id="8" name="TextBox 7"/>
          <p:cNvSpPr txBox="1"/>
          <p:nvPr/>
        </p:nvSpPr>
        <p:spPr>
          <a:xfrm>
            <a:off x="804672" y="1810512"/>
            <a:ext cx="4837176" cy="731520"/>
          </a:xfrm>
          <a:prstGeom prst="rect">
            <a:avLst/>
          </a:prstGeom>
          <a:noFill/>
        </p:spPr>
        <p:txBody>
          <a:bodyPr wrap="square" anchor="ctr">
            <a:spAutoFit/>
          </a:bodyPr>
          <a:lstStyle/>
          <a:p>
            <a:pPr algn="l"/>
            <a:r>
              <a:rPr sz="1150" b="0" dirty="0">
                <a:solidFill>
                  <a:srgbClr val="2D3741"/>
                </a:solidFill>
                <a:latin typeface="Aptos"/>
              </a:rPr>
              <a:t>Career guidance supports better transitions.</a:t>
            </a:r>
          </a:p>
        </p:txBody>
      </p:sp>
      <p:sp>
        <p:nvSpPr>
          <p:cNvPr id="9" name="Rounded Rectangle 8"/>
          <p:cNvSpPr/>
          <p:nvPr/>
        </p:nvSpPr>
        <p:spPr>
          <a:xfrm>
            <a:off x="6217920" y="1417320"/>
            <a:ext cx="5074920" cy="118872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336792" y="1490472"/>
            <a:ext cx="4837176" cy="292608"/>
          </a:xfrm>
          <a:prstGeom prst="rect">
            <a:avLst/>
          </a:prstGeom>
          <a:noFill/>
        </p:spPr>
        <p:txBody>
          <a:bodyPr wrap="square" anchor="ctr">
            <a:spAutoFit/>
          </a:bodyPr>
          <a:lstStyle/>
          <a:p>
            <a:pPr algn="l"/>
            <a:r>
              <a:rPr sz="1300" b="1" dirty="0">
                <a:solidFill>
                  <a:srgbClr val="C40069"/>
                </a:solidFill>
                <a:latin typeface="Aptos"/>
              </a:rPr>
              <a:t>CDI</a:t>
            </a:r>
          </a:p>
        </p:txBody>
      </p:sp>
      <p:sp>
        <p:nvSpPr>
          <p:cNvPr id="11" name="TextBox 10"/>
          <p:cNvSpPr txBox="1"/>
          <p:nvPr/>
        </p:nvSpPr>
        <p:spPr>
          <a:xfrm>
            <a:off x="6336792" y="1810512"/>
            <a:ext cx="4837176" cy="731520"/>
          </a:xfrm>
          <a:prstGeom prst="rect">
            <a:avLst/>
          </a:prstGeom>
          <a:noFill/>
        </p:spPr>
        <p:txBody>
          <a:bodyPr wrap="square" anchor="ctr">
            <a:spAutoFit/>
          </a:bodyPr>
          <a:lstStyle/>
          <a:p>
            <a:pPr algn="l"/>
            <a:r>
              <a:rPr sz="1150" b="0" dirty="0">
                <a:solidFill>
                  <a:srgbClr val="2D3741"/>
                </a:solidFill>
                <a:latin typeface="Aptos"/>
              </a:rPr>
              <a:t>Career development improves lifelong outcomes.</a:t>
            </a:r>
          </a:p>
        </p:txBody>
      </p:sp>
      <p:sp>
        <p:nvSpPr>
          <p:cNvPr id="12" name="Rounded Rectangle 11"/>
          <p:cNvSpPr/>
          <p:nvPr/>
        </p:nvSpPr>
        <p:spPr>
          <a:xfrm>
            <a:off x="685800" y="3017520"/>
            <a:ext cx="5074920" cy="118872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04672" y="3090672"/>
            <a:ext cx="4837176" cy="292608"/>
          </a:xfrm>
          <a:prstGeom prst="rect">
            <a:avLst/>
          </a:prstGeom>
          <a:noFill/>
        </p:spPr>
        <p:txBody>
          <a:bodyPr wrap="square" anchor="ctr">
            <a:spAutoFit/>
          </a:bodyPr>
          <a:lstStyle/>
          <a:p>
            <a:pPr algn="l"/>
            <a:r>
              <a:rPr sz="1300" b="1" dirty="0">
                <a:solidFill>
                  <a:srgbClr val="F29200"/>
                </a:solidFill>
                <a:latin typeface="Aptos"/>
              </a:rPr>
              <a:t>CEC</a:t>
            </a:r>
          </a:p>
        </p:txBody>
      </p:sp>
      <p:sp>
        <p:nvSpPr>
          <p:cNvPr id="14" name="TextBox 13"/>
          <p:cNvSpPr txBox="1"/>
          <p:nvPr/>
        </p:nvSpPr>
        <p:spPr>
          <a:xfrm>
            <a:off x="804672" y="3410712"/>
            <a:ext cx="4837176" cy="731520"/>
          </a:xfrm>
          <a:prstGeom prst="rect">
            <a:avLst/>
          </a:prstGeom>
          <a:noFill/>
        </p:spPr>
        <p:txBody>
          <a:bodyPr wrap="square" anchor="ctr">
            <a:spAutoFit/>
          </a:bodyPr>
          <a:lstStyle/>
          <a:p>
            <a:pPr algn="l"/>
            <a:r>
              <a:rPr sz="1150" b="0" dirty="0">
                <a:solidFill>
                  <a:srgbClr val="2D3741"/>
                </a:solidFill>
                <a:latin typeface="Aptos"/>
              </a:rPr>
              <a:t>Whole-school approaches have greater impact.</a:t>
            </a:r>
          </a:p>
        </p:txBody>
      </p:sp>
      <p:sp>
        <p:nvSpPr>
          <p:cNvPr id="15" name="Rounded Rectangle 14"/>
          <p:cNvSpPr/>
          <p:nvPr/>
        </p:nvSpPr>
        <p:spPr>
          <a:xfrm>
            <a:off x="6217920" y="3017520"/>
            <a:ext cx="5074920" cy="1188720"/>
          </a:xfrm>
          <a:prstGeom prst="roundRect">
            <a:avLst/>
          </a:prstGeom>
          <a:solidFill>
            <a:srgbClr val="EFF6F8"/>
          </a:solidFill>
          <a:ln>
            <a:solidFill>
              <a:srgbClr val="674E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336792" y="3090672"/>
            <a:ext cx="4837176" cy="292608"/>
          </a:xfrm>
          <a:prstGeom prst="rect">
            <a:avLst/>
          </a:prstGeom>
          <a:noFill/>
        </p:spPr>
        <p:txBody>
          <a:bodyPr wrap="square" anchor="ctr">
            <a:spAutoFit/>
          </a:bodyPr>
          <a:lstStyle/>
          <a:p>
            <a:pPr algn="l"/>
            <a:r>
              <a:rPr sz="1300" b="1" dirty="0">
                <a:solidFill>
                  <a:srgbClr val="674EA7"/>
                </a:solidFill>
                <a:latin typeface="Aptos"/>
              </a:rPr>
              <a:t>Skills England</a:t>
            </a:r>
          </a:p>
        </p:txBody>
      </p:sp>
      <p:sp>
        <p:nvSpPr>
          <p:cNvPr id="17" name="TextBox 16"/>
          <p:cNvSpPr txBox="1"/>
          <p:nvPr/>
        </p:nvSpPr>
        <p:spPr>
          <a:xfrm>
            <a:off x="6336792" y="3410712"/>
            <a:ext cx="4837176" cy="731520"/>
          </a:xfrm>
          <a:prstGeom prst="rect">
            <a:avLst/>
          </a:prstGeom>
          <a:noFill/>
        </p:spPr>
        <p:txBody>
          <a:bodyPr wrap="square" anchor="ctr">
            <a:spAutoFit/>
          </a:bodyPr>
          <a:lstStyle/>
          <a:p>
            <a:pPr algn="l"/>
            <a:r>
              <a:rPr sz="1150" b="0" dirty="0">
                <a:solidFill>
                  <a:srgbClr val="2D3741"/>
                </a:solidFill>
                <a:latin typeface="Aptos"/>
              </a:rPr>
              <a:t>The </a:t>
            </a:r>
            <a:r>
              <a:rPr sz="1150" b="0" dirty="0" err="1">
                <a:solidFill>
                  <a:srgbClr val="2D3741"/>
                </a:solidFill>
                <a:latin typeface="Aptos"/>
              </a:rPr>
              <a:t>labour</a:t>
            </a:r>
            <a:r>
              <a:rPr sz="1150" b="0" dirty="0">
                <a:solidFill>
                  <a:srgbClr val="2D3741"/>
                </a:solidFill>
                <a:latin typeface="Aptos"/>
              </a:rPr>
              <a:t> market continues to evolve rapidly.</a:t>
            </a:r>
          </a:p>
        </p:txBody>
      </p:sp>
      <p:sp>
        <p:nvSpPr>
          <p:cNvPr id="18" name="TextBox 17"/>
          <p:cNvSpPr txBox="1"/>
          <p:nvPr/>
        </p:nvSpPr>
        <p:spPr>
          <a:xfrm>
            <a:off x="594360" y="6473952"/>
            <a:ext cx="10972800" cy="182880"/>
          </a:xfrm>
          <a:prstGeom prst="rect">
            <a:avLst/>
          </a:prstGeom>
          <a:noFill/>
        </p:spPr>
        <p:txBody>
          <a:bodyPr wrap="square" anchor="ctr">
            <a:spAutoFit/>
          </a:bodyPr>
          <a:lstStyle/>
          <a:p>
            <a:pPr algn="l"/>
            <a:r>
              <a:rPr sz="700" b="0" dirty="0">
                <a:solidFill>
                  <a:srgbClr val="6E7882"/>
                </a:solidFill>
                <a:latin typeface="Aptos"/>
              </a:rPr>
              <a:t>CDI Careers Leader Training | Core Day 1 | September 2026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Research Activity</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48640" y="1874519"/>
            <a:ext cx="196596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Gatsby</a:t>
            </a:r>
          </a:p>
        </p:txBody>
      </p:sp>
      <p:sp>
        <p:nvSpPr>
          <p:cNvPr id="7" name="Rounded Rectangle 6"/>
          <p:cNvSpPr/>
          <p:nvPr/>
        </p:nvSpPr>
        <p:spPr>
          <a:xfrm>
            <a:off x="2880360" y="1874519"/>
            <a:ext cx="1965960" cy="53035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CEC</a:t>
            </a:r>
          </a:p>
        </p:txBody>
      </p:sp>
      <p:sp>
        <p:nvSpPr>
          <p:cNvPr id="8" name="Rounded Rectangle 7"/>
          <p:cNvSpPr/>
          <p:nvPr/>
        </p:nvSpPr>
        <p:spPr>
          <a:xfrm>
            <a:off x="5212079" y="1874519"/>
            <a:ext cx="1965960" cy="53035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Careers England</a:t>
            </a:r>
          </a:p>
        </p:txBody>
      </p:sp>
      <p:sp>
        <p:nvSpPr>
          <p:cNvPr id="9" name="Rounded Rectangle 8"/>
          <p:cNvSpPr/>
          <p:nvPr/>
        </p:nvSpPr>
        <p:spPr>
          <a:xfrm>
            <a:off x="7543800" y="1874519"/>
            <a:ext cx="1965960" cy="530352"/>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OECD</a:t>
            </a:r>
          </a:p>
        </p:txBody>
      </p:sp>
      <p:sp>
        <p:nvSpPr>
          <p:cNvPr id="10" name="Rounded Rectangle 9"/>
          <p:cNvSpPr/>
          <p:nvPr/>
        </p:nvSpPr>
        <p:spPr>
          <a:xfrm>
            <a:off x="9875519" y="1874519"/>
            <a:ext cx="1965960" cy="530352"/>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CDI</a:t>
            </a:r>
          </a:p>
        </p:txBody>
      </p:sp>
      <p:sp>
        <p:nvSpPr>
          <p:cNvPr id="11" name="TextBox 10"/>
          <p:cNvSpPr txBox="1"/>
          <p:nvPr/>
        </p:nvSpPr>
        <p:spPr>
          <a:xfrm>
            <a:off x="914400" y="3337560"/>
            <a:ext cx="10332720" cy="822960"/>
          </a:xfrm>
          <a:prstGeom prst="rect">
            <a:avLst/>
          </a:prstGeom>
          <a:noFill/>
        </p:spPr>
        <p:txBody>
          <a:bodyPr wrap="square" anchor="ctr">
            <a:spAutoFit/>
          </a:bodyPr>
          <a:lstStyle/>
          <a:p>
            <a:pPr algn="ctr"/>
            <a:r>
              <a:rPr sz="1900" b="1">
                <a:solidFill>
                  <a:srgbClr val="0D2B5E"/>
                </a:solidFill>
                <a:latin typeface="Aptos"/>
              </a:rPr>
              <a:t>In groups, discuss the strengths and limitations of one of these research findings</a:t>
            </a:r>
          </a:p>
        </p:txBody>
      </p:sp>
      <p:sp>
        <p:nvSpPr>
          <p:cNvPr id="12" name="TextBox 11"/>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4343400" y="1280160"/>
            <a:ext cx="3474720" cy="53035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BUILD THE CASE</a:t>
            </a:r>
          </a:p>
        </p:txBody>
      </p:sp>
      <p:sp>
        <p:nvSpPr>
          <p:cNvPr id="4" name="TextBox 3"/>
          <p:cNvSpPr txBox="1"/>
          <p:nvPr/>
        </p:nvSpPr>
        <p:spPr>
          <a:xfrm>
            <a:off x="914400" y="2687106"/>
            <a:ext cx="10332720" cy="569387"/>
          </a:xfrm>
          <a:prstGeom prst="rect">
            <a:avLst/>
          </a:prstGeom>
          <a:noFill/>
        </p:spPr>
        <p:txBody>
          <a:bodyPr wrap="square" lIns="91440" tIns="45720" rIns="91440" bIns="45720" anchor="ctr">
            <a:spAutoFit/>
          </a:bodyPr>
          <a:lstStyle/>
          <a:p>
            <a:pPr algn="ctr"/>
            <a:r>
              <a:rPr sz="3100" b="1" dirty="0">
                <a:solidFill>
                  <a:srgbClr val="FFFFFF"/>
                </a:solidFill>
                <a:latin typeface="Aptos"/>
              </a:rPr>
              <a:t>"Why </a:t>
            </a:r>
            <a:r>
              <a:rPr sz="3100" b="1" dirty="0">
                <a:latin typeface="Aptos"/>
              </a:rPr>
              <a:t>should </a:t>
            </a:r>
            <a:r>
              <a:rPr sz="3100" b="1" dirty="0" err="1">
                <a:latin typeface="Aptos"/>
              </a:rPr>
              <a:t>organisations</a:t>
            </a:r>
            <a:r>
              <a:rPr sz="3100" b="1" dirty="0">
                <a:latin typeface="Aptos"/>
              </a:rPr>
              <a:t> invest in careers?"</a:t>
            </a:r>
            <a:endParaRPr lang="en-US" sz="3100" b="1" dirty="0">
              <a:latin typeface="Aptos"/>
            </a:endParaRPr>
          </a:p>
        </p:txBody>
      </p:sp>
      <p:sp>
        <p:nvSpPr>
          <p:cNvPr id="5" name="TextBox 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Benefits of high-quality careers-related Learning</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411480" y="1234440"/>
            <a:ext cx="3566160" cy="214884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30352" y="1307592"/>
            <a:ext cx="3328415" cy="292608"/>
          </a:xfrm>
          <a:prstGeom prst="rect">
            <a:avLst/>
          </a:prstGeom>
          <a:noFill/>
        </p:spPr>
        <p:txBody>
          <a:bodyPr wrap="square" anchor="ctr">
            <a:spAutoFit/>
          </a:bodyPr>
          <a:lstStyle/>
          <a:p>
            <a:pPr algn="l"/>
            <a:r>
              <a:rPr sz="1300" b="1">
                <a:solidFill>
                  <a:srgbClr val="009199"/>
                </a:solidFill>
                <a:latin typeface="Aptos"/>
              </a:rPr>
              <a:t>To individuals</a:t>
            </a:r>
          </a:p>
        </p:txBody>
      </p:sp>
      <p:sp>
        <p:nvSpPr>
          <p:cNvPr id="8" name="TextBox 7"/>
          <p:cNvSpPr txBox="1"/>
          <p:nvPr/>
        </p:nvSpPr>
        <p:spPr>
          <a:xfrm>
            <a:off x="530352" y="1580900"/>
            <a:ext cx="3328415" cy="1785104"/>
          </a:xfrm>
          <a:prstGeom prst="rect">
            <a:avLst/>
          </a:prstGeom>
          <a:noFill/>
        </p:spPr>
        <p:txBody>
          <a:bodyPr wrap="square" anchor="ctr">
            <a:spAutoFit/>
          </a:bodyPr>
          <a:lstStyle/>
          <a:p>
            <a:pPr algn="l"/>
            <a:r>
              <a:rPr sz="1100" b="0" dirty="0">
                <a:solidFill>
                  <a:srgbClr val="2D3741"/>
                </a:solidFill>
                <a:latin typeface="Aptos"/>
              </a:rPr>
              <a:t>raised aspirations &amp; confidence
increased motivation
awareness of real opportunities
understanding of the relationship between own skills &amp; </a:t>
            </a:r>
            <a:r>
              <a:rPr sz="1100" b="0" dirty="0" err="1">
                <a:solidFill>
                  <a:srgbClr val="2D3741"/>
                </a:solidFill>
                <a:latin typeface="Aptos"/>
              </a:rPr>
              <a:t>labour</a:t>
            </a:r>
            <a:r>
              <a:rPr sz="1100" b="0" dirty="0">
                <a:solidFill>
                  <a:srgbClr val="2D3741"/>
                </a:solidFill>
                <a:latin typeface="Aptos"/>
              </a:rPr>
              <a:t> market needs
improved career management skills
improved ability to progress successfully through key transition points
improved financial literacy
increased entrepreneurship</a:t>
            </a:r>
          </a:p>
        </p:txBody>
      </p:sp>
      <p:sp>
        <p:nvSpPr>
          <p:cNvPr id="9" name="Rounded Rectangle 8"/>
          <p:cNvSpPr/>
          <p:nvPr/>
        </p:nvSpPr>
        <p:spPr>
          <a:xfrm>
            <a:off x="4297679" y="1293203"/>
            <a:ext cx="3566160" cy="214884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416552" y="1307592"/>
            <a:ext cx="3328415" cy="292608"/>
          </a:xfrm>
          <a:prstGeom prst="rect">
            <a:avLst/>
          </a:prstGeom>
          <a:noFill/>
        </p:spPr>
        <p:txBody>
          <a:bodyPr wrap="square" anchor="ctr">
            <a:spAutoFit/>
          </a:bodyPr>
          <a:lstStyle/>
          <a:p>
            <a:pPr algn="l"/>
            <a:r>
              <a:rPr sz="1300" b="1">
                <a:solidFill>
                  <a:srgbClr val="C40069"/>
                </a:solidFill>
                <a:latin typeface="Aptos"/>
              </a:rPr>
              <a:t>To learning organisations</a:t>
            </a:r>
          </a:p>
        </p:txBody>
      </p:sp>
      <p:sp>
        <p:nvSpPr>
          <p:cNvPr id="11" name="TextBox 10"/>
          <p:cNvSpPr txBox="1"/>
          <p:nvPr/>
        </p:nvSpPr>
        <p:spPr>
          <a:xfrm>
            <a:off x="4477360" y="1704011"/>
            <a:ext cx="3328415" cy="769441"/>
          </a:xfrm>
          <a:prstGeom prst="rect">
            <a:avLst/>
          </a:prstGeom>
          <a:noFill/>
        </p:spPr>
        <p:txBody>
          <a:bodyPr wrap="square" anchor="ctr">
            <a:spAutoFit/>
          </a:bodyPr>
          <a:lstStyle/>
          <a:p>
            <a:pPr algn="l"/>
            <a:r>
              <a:rPr sz="1100" b="0" dirty="0">
                <a:solidFill>
                  <a:srgbClr val="2D3741"/>
                </a:solidFill>
                <a:latin typeface="Aptos"/>
              </a:rPr>
              <a:t>improved motivation
increased attainment
better programme completion
sustainability</a:t>
            </a:r>
          </a:p>
        </p:txBody>
      </p:sp>
      <p:sp>
        <p:nvSpPr>
          <p:cNvPr id="12" name="Rounded Rectangle 11"/>
          <p:cNvSpPr/>
          <p:nvPr/>
        </p:nvSpPr>
        <p:spPr>
          <a:xfrm>
            <a:off x="8183879" y="1234440"/>
            <a:ext cx="3566160" cy="214884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302752" y="1307592"/>
            <a:ext cx="3328415" cy="292608"/>
          </a:xfrm>
          <a:prstGeom prst="rect">
            <a:avLst/>
          </a:prstGeom>
          <a:noFill/>
        </p:spPr>
        <p:txBody>
          <a:bodyPr wrap="square" anchor="ctr">
            <a:spAutoFit/>
          </a:bodyPr>
          <a:lstStyle/>
          <a:p>
            <a:pPr algn="l"/>
            <a:r>
              <a:rPr sz="1300" b="1">
                <a:solidFill>
                  <a:srgbClr val="F29200"/>
                </a:solidFill>
                <a:latin typeface="Aptos"/>
              </a:rPr>
              <a:t>To business/employers</a:t>
            </a:r>
          </a:p>
        </p:txBody>
      </p:sp>
      <p:sp>
        <p:nvSpPr>
          <p:cNvPr id="14" name="TextBox 13"/>
          <p:cNvSpPr txBox="1"/>
          <p:nvPr/>
        </p:nvSpPr>
        <p:spPr>
          <a:xfrm>
            <a:off x="8302751" y="1671108"/>
            <a:ext cx="3328415" cy="1446550"/>
          </a:xfrm>
          <a:prstGeom prst="rect">
            <a:avLst/>
          </a:prstGeom>
          <a:noFill/>
        </p:spPr>
        <p:txBody>
          <a:bodyPr wrap="square" anchor="ctr">
            <a:spAutoFit/>
          </a:bodyPr>
          <a:lstStyle/>
          <a:p>
            <a:pPr algn="l"/>
            <a:r>
              <a:rPr sz="1100" b="0" dirty="0">
                <a:solidFill>
                  <a:srgbClr val="2D3741"/>
                </a:solidFill>
                <a:latin typeface="Aptos"/>
              </a:rPr>
              <a:t>more motivated workforce
greater corporate responsibility
staff committed to training
Better-skilled staff
more creative staff
increased productivity
improved recruitment &amp; retention
sustainability</a:t>
            </a:r>
          </a:p>
        </p:txBody>
      </p:sp>
      <p:sp>
        <p:nvSpPr>
          <p:cNvPr id="15" name="Rounded Rectangle 14"/>
          <p:cNvSpPr/>
          <p:nvPr/>
        </p:nvSpPr>
        <p:spPr>
          <a:xfrm>
            <a:off x="411480" y="3657600"/>
            <a:ext cx="3566160" cy="2148840"/>
          </a:xfrm>
          <a:prstGeom prst="roundRect">
            <a:avLst/>
          </a:prstGeom>
          <a:solidFill>
            <a:srgbClr val="EFF6F8"/>
          </a:solidFill>
          <a:ln>
            <a:solidFill>
              <a:srgbClr val="674E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30352" y="3730752"/>
            <a:ext cx="3328415" cy="292608"/>
          </a:xfrm>
          <a:prstGeom prst="rect">
            <a:avLst/>
          </a:prstGeom>
          <a:noFill/>
        </p:spPr>
        <p:txBody>
          <a:bodyPr wrap="square" anchor="ctr">
            <a:spAutoFit/>
          </a:bodyPr>
          <a:lstStyle/>
          <a:p>
            <a:pPr algn="l"/>
            <a:r>
              <a:rPr sz="1300" b="1">
                <a:solidFill>
                  <a:srgbClr val="674EA7"/>
                </a:solidFill>
                <a:latin typeface="Aptos"/>
              </a:rPr>
              <a:t>To the economy</a:t>
            </a:r>
          </a:p>
        </p:txBody>
      </p:sp>
      <p:sp>
        <p:nvSpPr>
          <p:cNvPr id="17" name="TextBox 16"/>
          <p:cNvSpPr txBox="1"/>
          <p:nvPr/>
        </p:nvSpPr>
        <p:spPr>
          <a:xfrm>
            <a:off x="530352" y="4173336"/>
            <a:ext cx="3328415" cy="1446550"/>
          </a:xfrm>
          <a:prstGeom prst="rect">
            <a:avLst/>
          </a:prstGeom>
          <a:noFill/>
        </p:spPr>
        <p:txBody>
          <a:bodyPr wrap="square" anchor="ctr">
            <a:spAutoFit/>
          </a:bodyPr>
          <a:lstStyle/>
          <a:p>
            <a:pPr algn="l"/>
            <a:r>
              <a:rPr sz="1100" b="0" dirty="0">
                <a:solidFill>
                  <a:srgbClr val="2D3741"/>
                </a:solidFill>
                <a:latin typeface="Aptos"/>
              </a:rPr>
              <a:t>stronger, more adaptable workforce
reduced unemployment and underemployment
higher productivity and innovation
improved social mobility
better alignment between education, skills and </a:t>
            </a:r>
            <a:r>
              <a:rPr sz="1100" b="0" dirty="0" err="1">
                <a:solidFill>
                  <a:srgbClr val="2D3741"/>
                </a:solidFill>
                <a:latin typeface="Aptos"/>
              </a:rPr>
              <a:t>labour</a:t>
            </a:r>
            <a:r>
              <a:rPr sz="1100" b="0" dirty="0">
                <a:solidFill>
                  <a:srgbClr val="2D3741"/>
                </a:solidFill>
                <a:latin typeface="Aptos"/>
              </a:rPr>
              <a:t> market needs
reduced skills shortages and gaps
sustainable economic growth</a:t>
            </a:r>
          </a:p>
        </p:txBody>
      </p:sp>
      <p:sp>
        <p:nvSpPr>
          <p:cNvPr id="18" name="Rounded Rectangle 17"/>
          <p:cNvSpPr/>
          <p:nvPr/>
        </p:nvSpPr>
        <p:spPr>
          <a:xfrm>
            <a:off x="4297680" y="3657600"/>
            <a:ext cx="3566160" cy="2148840"/>
          </a:xfrm>
          <a:prstGeom prst="roundRect">
            <a:avLst/>
          </a:prstGeom>
          <a:solidFill>
            <a:srgbClr val="EFF6F8"/>
          </a:solidFill>
          <a:ln>
            <a:solidFill>
              <a:srgbClr val="5C974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4416552" y="3730752"/>
            <a:ext cx="3328415" cy="292608"/>
          </a:xfrm>
          <a:prstGeom prst="rect">
            <a:avLst/>
          </a:prstGeom>
          <a:noFill/>
        </p:spPr>
        <p:txBody>
          <a:bodyPr wrap="square" anchor="ctr">
            <a:spAutoFit/>
          </a:bodyPr>
          <a:lstStyle/>
          <a:p>
            <a:pPr algn="l"/>
            <a:r>
              <a:rPr sz="1300" b="1">
                <a:solidFill>
                  <a:srgbClr val="5C9740"/>
                </a:solidFill>
                <a:latin typeface="Aptos"/>
              </a:rPr>
              <a:t>To communities</a:t>
            </a:r>
          </a:p>
        </p:txBody>
      </p:sp>
      <p:sp>
        <p:nvSpPr>
          <p:cNvPr id="20" name="TextBox 19"/>
          <p:cNvSpPr txBox="1"/>
          <p:nvPr/>
        </p:nvSpPr>
        <p:spPr>
          <a:xfrm>
            <a:off x="4416552" y="4109555"/>
            <a:ext cx="3328415" cy="1277273"/>
          </a:xfrm>
          <a:prstGeom prst="rect">
            <a:avLst/>
          </a:prstGeom>
          <a:noFill/>
        </p:spPr>
        <p:txBody>
          <a:bodyPr wrap="square" anchor="ctr">
            <a:spAutoFit/>
          </a:bodyPr>
          <a:lstStyle/>
          <a:p>
            <a:pPr algn="l"/>
            <a:r>
              <a:rPr sz="1100" b="0" dirty="0">
                <a:solidFill>
                  <a:srgbClr val="2D3741"/>
                </a:solidFill>
                <a:latin typeface="Aptos"/>
              </a:rPr>
              <a:t>increased social cohesion
reduced inequality and disadvantage
stronger local identity and resilience
improved well-being and life satisfaction
reduced crime and anti-social behavior
more active citizenship and volunteering, sustainable community development</a:t>
            </a:r>
          </a:p>
        </p:txBody>
      </p:sp>
      <p:sp>
        <p:nvSpPr>
          <p:cNvPr id="21" name="TextBox 20"/>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Making the Case for Careers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77240" y="1920240"/>
            <a:ext cx="2331720" cy="749808"/>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a:rPr>
              <a:t>Need</a:t>
            </a:r>
          </a:p>
        </p:txBody>
      </p:sp>
      <p:sp>
        <p:nvSpPr>
          <p:cNvPr id="7" name="Rounded Rectangle 6"/>
          <p:cNvSpPr/>
          <p:nvPr/>
        </p:nvSpPr>
        <p:spPr>
          <a:xfrm>
            <a:off x="3566160" y="1920240"/>
            <a:ext cx="2331720" cy="749808"/>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a:rPr>
              <a:t>Evidence</a:t>
            </a:r>
          </a:p>
        </p:txBody>
      </p:sp>
      <p:sp>
        <p:nvSpPr>
          <p:cNvPr id="8" name="Rounded Rectangle 7"/>
          <p:cNvSpPr/>
          <p:nvPr/>
        </p:nvSpPr>
        <p:spPr>
          <a:xfrm>
            <a:off x="6355079" y="1920240"/>
            <a:ext cx="2331720" cy="749808"/>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a:rPr>
              <a:t>Benefits</a:t>
            </a:r>
          </a:p>
        </p:txBody>
      </p:sp>
      <p:sp>
        <p:nvSpPr>
          <p:cNvPr id="9" name="Rounded Rectangle 8"/>
          <p:cNvSpPr/>
          <p:nvPr/>
        </p:nvSpPr>
        <p:spPr>
          <a:xfrm>
            <a:off x="9143999" y="1920240"/>
            <a:ext cx="2331720" cy="749808"/>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a:rPr>
              <a:t>Recommendation</a:t>
            </a:r>
          </a:p>
        </p:txBody>
      </p:sp>
      <p:sp>
        <p:nvSpPr>
          <p:cNvPr id="10" name="TextBox 9"/>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Your Organisation</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14400" y="1920240"/>
            <a:ext cx="10332720" cy="640080"/>
          </a:xfrm>
          <a:prstGeom prst="rect">
            <a:avLst/>
          </a:prstGeom>
          <a:noFill/>
        </p:spPr>
        <p:txBody>
          <a:bodyPr wrap="square" anchor="ctr">
            <a:spAutoFit/>
          </a:bodyPr>
          <a:lstStyle/>
          <a:p>
            <a:pPr algn="ctr"/>
            <a:r>
              <a:rPr sz="2700" b="1">
                <a:solidFill>
                  <a:srgbClr val="0D2B5E"/>
                </a:solidFill>
                <a:latin typeface="Aptos"/>
              </a:rPr>
              <a:t>Where are you now?</a:t>
            </a:r>
          </a:p>
        </p:txBody>
      </p:sp>
      <p:sp>
        <p:nvSpPr>
          <p:cNvPr id="7" name="Rounded Rectangle 6"/>
          <p:cNvSpPr/>
          <p:nvPr/>
        </p:nvSpPr>
        <p:spPr>
          <a:xfrm>
            <a:off x="1143000" y="3337560"/>
            <a:ext cx="1143000" cy="53035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a:rPr>
              <a:t>0%</a:t>
            </a:r>
          </a:p>
        </p:txBody>
      </p:sp>
      <p:sp>
        <p:nvSpPr>
          <p:cNvPr id="8" name="Rounded Rectangle 7"/>
          <p:cNvSpPr/>
          <p:nvPr/>
        </p:nvSpPr>
        <p:spPr>
          <a:xfrm>
            <a:off x="5486400" y="3337560"/>
            <a:ext cx="1143000" cy="53035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a:rPr>
              <a:t>50%</a:t>
            </a:r>
          </a:p>
        </p:txBody>
      </p:sp>
      <p:sp>
        <p:nvSpPr>
          <p:cNvPr id="9" name="Rounded Rectangle 8"/>
          <p:cNvSpPr/>
          <p:nvPr/>
        </p:nvSpPr>
        <p:spPr>
          <a:xfrm>
            <a:off x="9829800" y="3337560"/>
            <a:ext cx="1143000" cy="530352"/>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a:rPr>
              <a:t>100%</a:t>
            </a:r>
          </a:p>
        </p:txBody>
      </p:sp>
      <p:sp>
        <p:nvSpPr>
          <p:cNvPr id="10" name="TextBox 9"/>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Putting the learner at the centre of Gatsby</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343400" y="1051560"/>
            <a:ext cx="3474720" cy="868680"/>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300" b="1">
                <a:solidFill>
                  <a:srgbClr val="FFFFFF"/>
                </a:solidFill>
                <a:latin typeface="Aptos"/>
              </a:rPr>
              <a:t>LEARNER</a:t>
            </a:r>
          </a:p>
        </p:txBody>
      </p:sp>
      <p:sp>
        <p:nvSpPr>
          <p:cNvPr id="6" name="Rounded Rectangle 5"/>
          <p:cNvSpPr/>
          <p:nvPr/>
        </p:nvSpPr>
        <p:spPr>
          <a:xfrm>
            <a:off x="777240" y="2203704"/>
            <a:ext cx="224028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Voice</a:t>
            </a:r>
          </a:p>
        </p:txBody>
      </p:sp>
      <p:sp>
        <p:nvSpPr>
          <p:cNvPr id="7" name="Rounded Rectangle 6"/>
          <p:cNvSpPr/>
          <p:nvPr/>
        </p:nvSpPr>
        <p:spPr>
          <a:xfrm>
            <a:off x="3794760" y="2203704"/>
            <a:ext cx="2240280" cy="53035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Need</a:t>
            </a:r>
          </a:p>
        </p:txBody>
      </p:sp>
      <p:sp>
        <p:nvSpPr>
          <p:cNvPr id="8" name="Rounded Rectangle 7"/>
          <p:cNvSpPr/>
          <p:nvPr/>
        </p:nvSpPr>
        <p:spPr>
          <a:xfrm>
            <a:off x="6697980" y="2203704"/>
            <a:ext cx="2240280" cy="530352"/>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Experience</a:t>
            </a:r>
          </a:p>
        </p:txBody>
      </p:sp>
      <p:sp>
        <p:nvSpPr>
          <p:cNvPr id="9" name="Rounded Rectangle 8"/>
          <p:cNvSpPr/>
          <p:nvPr/>
        </p:nvSpPr>
        <p:spPr>
          <a:xfrm>
            <a:off x="9444837" y="2203704"/>
            <a:ext cx="2240280" cy="530352"/>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Impact</a:t>
            </a:r>
          </a:p>
        </p:txBody>
      </p:sp>
      <p:sp>
        <p:nvSpPr>
          <p:cNvPr id="10" name="TextBox 9"/>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24</a:t>
            </a:r>
          </a:p>
        </p:txBody>
      </p:sp>
      <p:pic>
        <p:nvPicPr>
          <p:cNvPr id="12" name="Picture 11">
            <a:extLst>
              <a:ext uri="{FF2B5EF4-FFF2-40B4-BE49-F238E27FC236}">
                <a16:creationId xmlns:a16="http://schemas.microsoft.com/office/drawing/2014/main" id="{26FEB081-B19F-11E1-3A11-0482606427A4}"/>
              </a:ext>
            </a:extLst>
          </p:cNvPr>
          <p:cNvPicPr>
            <a:picLocks noChangeAspect="1"/>
          </p:cNvPicPr>
          <p:nvPr/>
        </p:nvPicPr>
        <p:blipFill>
          <a:blip r:embed="rId3"/>
          <a:stretch>
            <a:fillRect/>
          </a:stretch>
        </p:blipFill>
        <p:spPr>
          <a:xfrm>
            <a:off x="3950208" y="3017520"/>
            <a:ext cx="3539020" cy="353902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Case Study - Activity: Putting the Learner at the Centre of Gatsby – Meet Aisha</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77240" y="1325880"/>
            <a:ext cx="2286000" cy="411480"/>
          </a:xfrm>
          <a:prstGeom prst="rect">
            <a:avLst/>
          </a:prstGeom>
          <a:noFill/>
        </p:spPr>
        <p:txBody>
          <a:bodyPr wrap="square" anchor="ctr">
            <a:spAutoFit/>
          </a:bodyPr>
          <a:lstStyle/>
          <a:p>
            <a:pPr algn="l"/>
            <a:r>
              <a:rPr sz="1500" b="1">
                <a:solidFill>
                  <a:srgbClr val="0D2B5E"/>
                </a:solidFill>
                <a:latin typeface="Aptos"/>
              </a:rPr>
              <a:t>Read the case study:</a:t>
            </a:r>
          </a:p>
        </p:txBody>
      </p:sp>
      <p:sp>
        <p:nvSpPr>
          <p:cNvPr id="7" name="Rounded Rectangle 6"/>
          <p:cNvSpPr/>
          <p:nvPr/>
        </p:nvSpPr>
        <p:spPr>
          <a:xfrm>
            <a:off x="685800" y="1874519"/>
            <a:ext cx="5074920" cy="105156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04672" y="1947672"/>
            <a:ext cx="4837176" cy="292608"/>
          </a:xfrm>
          <a:prstGeom prst="rect">
            <a:avLst/>
          </a:prstGeom>
          <a:noFill/>
        </p:spPr>
        <p:txBody>
          <a:bodyPr wrap="square" anchor="ctr">
            <a:spAutoFit/>
          </a:bodyPr>
          <a:lstStyle/>
          <a:p>
            <a:pPr algn="l"/>
            <a:r>
              <a:rPr sz="1300" b="1">
                <a:solidFill>
                  <a:srgbClr val="009199"/>
                </a:solidFill>
                <a:latin typeface="Aptos"/>
              </a:rPr>
              <a:t>Question 1</a:t>
            </a:r>
          </a:p>
        </p:txBody>
      </p:sp>
      <p:sp>
        <p:nvSpPr>
          <p:cNvPr id="9" name="TextBox 8"/>
          <p:cNvSpPr txBox="1"/>
          <p:nvPr/>
        </p:nvSpPr>
        <p:spPr>
          <a:xfrm>
            <a:off x="804672" y="2267712"/>
            <a:ext cx="4837176" cy="594359"/>
          </a:xfrm>
          <a:prstGeom prst="rect">
            <a:avLst/>
          </a:prstGeom>
          <a:noFill/>
        </p:spPr>
        <p:txBody>
          <a:bodyPr wrap="square" anchor="ctr">
            <a:spAutoFit/>
          </a:bodyPr>
          <a:lstStyle/>
          <a:p>
            <a:pPr algn="l"/>
            <a:r>
              <a:rPr sz="1150" b="0">
                <a:solidFill>
                  <a:srgbClr val="2D3741"/>
                </a:solidFill>
                <a:latin typeface="Aptos"/>
              </a:rPr>
              <a:t>How was the learner’s voice included?</a:t>
            </a:r>
          </a:p>
        </p:txBody>
      </p:sp>
      <p:sp>
        <p:nvSpPr>
          <p:cNvPr id="10" name="Rounded Rectangle 9"/>
          <p:cNvSpPr/>
          <p:nvPr/>
        </p:nvSpPr>
        <p:spPr>
          <a:xfrm>
            <a:off x="6217920" y="1874519"/>
            <a:ext cx="5074920" cy="105156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336792" y="1947672"/>
            <a:ext cx="4837176" cy="292608"/>
          </a:xfrm>
          <a:prstGeom prst="rect">
            <a:avLst/>
          </a:prstGeom>
          <a:noFill/>
        </p:spPr>
        <p:txBody>
          <a:bodyPr wrap="square" anchor="ctr">
            <a:spAutoFit/>
          </a:bodyPr>
          <a:lstStyle/>
          <a:p>
            <a:pPr algn="l"/>
            <a:r>
              <a:rPr sz="1300" b="1">
                <a:solidFill>
                  <a:srgbClr val="C40069"/>
                </a:solidFill>
                <a:latin typeface="Aptos"/>
              </a:rPr>
              <a:t>Question 2</a:t>
            </a:r>
          </a:p>
        </p:txBody>
      </p:sp>
      <p:sp>
        <p:nvSpPr>
          <p:cNvPr id="12" name="TextBox 11"/>
          <p:cNvSpPr txBox="1"/>
          <p:nvPr/>
        </p:nvSpPr>
        <p:spPr>
          <a:xfrm>
            <a:off x="6336792" y="2341753"/>
            <a:ext cx="4837176" cy="446276"/>
          </a:xfrm>
          <a:prstGeom prst="rect">
            <a:avLst/>
          </a:prstGeom>
          <a:noFill/>
        </p:spPr>
        <p:txBody>
          <a:bodyPr wrap="square" lIns="91440" tIns="45720" rIns="91440" bIns="45720" anchor="ctr">
            <a:spAutoFit/>
          </a:bodyPr>
          <a:lstStyle/>
          <a:p>
            <a:r>
              <a:rPr lang="en-US" sz="1150" dirty="0">
                <a:solidFill>
                  <a:srgbClr val="2D3741"/>
                </a:solidFill>
                <a:latin typeface="Aptos"/>
              </a:rPr>
              <a:t>Which Gatsby Benchmarks would have the greatest impact on her over the next 12 months?</a:t>
            </a:r>
            <a:endParaRPr lang="en-US" dirty="0"/>
          </a:p>
        </p:txBody>
      </p:sp>
      <p:sp>
        <p:nvSpPr>
          <p:cNvPr id="13" name="Rounded Rectangle 12"/>
          <p:cNvSpPr/>
          <p:nvPr/>
        </p:nvSpPr>
        <p:spPr>
          <a:xfrm>
            <a:off x="685800" y="3291839"/>
            <a:ext cx="5074920" cy="105156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04672" y="3364991"/>
            <a:ext cx="4837176" cy="292608"/>
          </a:xfrm>
          <a:prstGeom prst="rect">
            <a:avLst/>
          </a:prstGeom>
          <a:noFill/>
        </p:spPr>
        <p:txBody>
          <a:bodyPr wrap="square" anchor="ctr">
            <a:spAutoFit/>
          </a:bodyPr>
          <a:lstStyle/>
          <a:p>
            <a:pPr algn="l"/>
            <a:r>
              <a:rPr sz="1300" b="1">
                <a:solidFill>
                  <a:srgbClr val="F29200"/>
                </a:solidFill>
                <a:latin typeface="Aptos"/>
              </a:rPr>
              <a:t>Question 3</a:t>
            </a:r>
          </a:p>
        </p:txBody>
      </p:sp>
      <p:sp>
        <p:nvSpPr>
          <p:cNvPr id="15" name="TextBox 14"/>
          <p:cNvSpPr txBox="1"/>
          <p:nvPr/>
        </p:nvSpPr>
        <p:spPr>
          <a:xfrm>
            <a:off x="804672" y="3847558"/>
            <a:ext cx="4837176" cy="269304"/>
          </a:xfrm>
          <a:prstGeom prst="rect">
            <a:avLst/>
          </a:prstGeom>
          <a:noFill/>
        </p:spPr>
        <p:txBody>
          <a:bodyPr wrap="square" lIns="91440" tIns="45720" rIns="91440" bIns="45720" anchor="ctr">
            <a:spAutoFit/>
          </a:bodyPr>
          <a:lstStyle/>
          <a:p>
            <a:r>
              <a:rPr lang="en-US" sz="1150" dirty="0">
                <a:solidFill>
                  <a:srgbClr val="2D3741"/>
                </a:solidFill>
                <a:latin typeface="Aptos"/>
              </a:rPr>
              <a:t>What activities would you put in place?</a:t>
            </a:r>
            <a:endParaRPr lang="en-US" dirty="0"/>
          </a:p>
        </p:txBody>
      </p:sp>
      <p:sp>
        <p:nvSpPr>
          <p:cNvPr id="16" name="Rounded Rectangle 15"/>
          <p:cNvSpPr/>
          <p:nvPr/>
        </p:nvSpPr>
        <p:spPr>
          <a:xfrm>
            <a:off x="6217920" y="3291839"/>
            <a:ext cx="5074920" cy="1051560"/>
          </a:xfrm>
          <a:prstGeom prst="roundRect">
            <a:avLst/>
          </a:prstGeom>
          <a:solidFill>
            <a:srgbClr val="EFF6F8"/>
          </a:solidFill>
          <a:ln>
            <a:solidFill>
              <a:srgbClr val="674E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336792" y="3364991"/>
            <a:ext cx="4837176" cy="292608"/>
          </a:xfrm>
          <a:prstGeom prst="rect">
            <a:avLst/>
          </a:prstGeom>
          <a:noFill/>
        </p:spPr>
        <p:txBody>
          <a:bodyPr wrap="square" anchor="ctr">
            <a:spAutoFit/>
          </a:bodyPr>
          <a:lstStyle/>
          <a:p>
            <a:pPr algn="l"/>
            <a:r>
              <a:rPr sz="1300" b="1">
                <a:solidFill>
                  <a:srgbClr val="674EA7"/>
                </a:solidFill>
                <a:latin typeface="Aptos"/>
              </a:rPr>
              <a:t>Question 4</a:t>
            </a:r>
          </a:p>
        </p:txBody>
      </p:sp>
      <p:sp>
        <p:nvSpPr>
          <p:cNvPr id="18" name="TextBox 17"/>
          <p:cNvSpPr txBox="1"/>
          <p:nvPr/>
        </p:nvSpPr>
        <p:spPr>
          <a:xfrm>
            <a:off x="6336792" y="3759072"/>
            <a:ext cx="4837176" cy="446276"/>
          </a:xfrm>
          <a:prstGeom prst="rect">
            <a:avLst/>
          </a:prstGeom>
          <a:noFill/>
        </p:spPr>
        <p:txBody>
          <a:bodyPr wrap="square" lIns="91440" tIns="45720" rIns="91440" bIns="45720" anchor="ctr">
            <a:spAutoFit/>
          </a:bodyPr>
          <a:lstStyle/>
          <a:p>
            <a:r>
              <a:rPr lang="en-US" sz="1150" dirty="0">
                <a:solidFill>
                  <a:srgbClr val="2D3741"/>
                </a:solidFill>
                <a:latin typeface="Aptos"/>
              </a:rPr>
              <a:t>How would you know whether your careers </a:t>
            </a:r>
            <a:r>
              <a:rPr lang="en-US" sz="1150" dirty="0" err="1">
                <a:solidFill>
                  <a:srgbClr val="2D3741"/>
                </a:solidFill>
                <a:latin typeface="Aptos"/>
              </a:rPr>
              <a:t>programme</a:t>
            </a:r>
            <a:r>
              <a:rPr lang="en-US" sz="1150" dirty="0">
                <a:solidFill>
                  <a:srgbClr val="2D3741"/>
                </a:solidFill>
                <a:latin typeface="Aptos"/>
              </a:rPr>
              <a:t> had made a difference to Aisha?</a:t>
            </a:r>
            <a:endParaRPr lang="en-US" sz="1150" b="0" dirty="0">
              <a:solidFill>
                <a:srgbClr val="2D3741"/>
              </a:solidFill>
              <a:latin typeface="Aptos"/>
            </a:endParaRPr>
          </a:p>
        </p:txBody>
      </p:sp>
      <p:sp>
        <p:nvSpPr>
          <p:cNvPr id="19" name="TextBox 18"/>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Meaningful Encounters with Work</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02920" y="1828800"/>
            <a:ext cx="1965960" cy="749808"/>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Traditional work experience</a:t>
            </a:r>
          </a:p>
        </p:txBody>
      </p:sp>
      <p:sp>
        <p:nvSpPr>
          <p:cNvPr id="7" name="Rounded Rectangle 6"/>
          <p:cNvSpPr/>
          <p:nvPr/>
        </p:nvSpPr>
        <p:spPr>
          <a:xfrm>
            <a:off x="2788920" y="1828800"/>
            <a:ext cx="1965960" cy="749808"/>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Employer projects</a:t>
            </a:r>
          </a:p>
        </p:txBody>
      </p:sp>
      <p:sp>
        <p:nvSpPr>
          <p:cNvPr id="8" name="Rounded Rectangle 7"/>
          <p:cNvSpPr/>
          <p:nvPr/>
        </p:nvSpPr>
        <p:spPr>
          <a:xfrm>
            <a:off x="5074920" y="1828800"/>
            <a:ext cx="1965960" cy="749808"/>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Virtual</a:t>
            </a:r>
          </a:p>
        </p:txBody>
      </p:sp>
      <p:sp>
        <p:nvSpPr>
          <p:cNvPr id="9" name="Rounded Rectangle 8"/>
          <p:cNvSpPr/>
          <p:nvPr/>
        </p:nvSpPr>
        <p:spPr>
          <a:xfrm>
            <a:off x="7360920" y="1828800"/>
            <a:ext cx="1965960" cy="749808"/>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Enterprise</a:t>
            </a:r>
          </a:p>
        </p:txBody>
      </p:sp>
      <p:sp>
        <p:nvSpPr>
          <p:cNvPr id="10" name="Rounded Rectangle 9"/>
          <p:cNvSpPr/>
          <p:nvPr/>
        </p:nvSpPr>
        <p:spPr>
          <a:xfrm>
            <a:off x="9646920" y="1828800"/>
            <a:ext cx="1965960" cy="749808"/>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Supported internships</a:t>
            </a:r>
          </a:p>
        </p:txBody>
      </p:sp>
      <p:sp>
        <p:nvSpPr>
          <p:cNvPr id="11" name="TextBox 10"/>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Careers Across the Curriculum</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2880360" y="1965960"/>
            <a:ext cx="6400800" cy="822960"/>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FFFFFF"/>
                </a:solidFill>
                <a:latin typeface="Aptos"/>
              </a:rPr>
              <a:t>CDI Career Development Framework</a:t>
            </a: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CDI Framework - Career Development Institute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02920" y="1600200"/>
            <a:ext cx="3429000" cy="749808"/>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Grow throughout life</a:t>
            </a:r>
          </a:p>
        </p:txBody>
      </p:sp>
      <p:sp>
        <p:nvSpPr>
          <p:cNvPr id="7" name="Rounded Rectangle 6"/>
          <p:cNvSpPr/>
          <p:nvPr/>
        </p:nvSpPr>
        <p:spPr>
          <a:xfrm>
            <a:off x="4343400" y="1600200"/>
            <a:ext cx="3429000" cy="749808"/>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Explore possibilities</a:t>
            </a:r>
          </a:p>
        </p:txBody>
      </p:sp>
      <p:sp>
        <p:nvSpPr>
          <p:cNvPr id="8" name="Rounded Rectangle 7"/>
          <p:cNvSpPr/>
          <p:nvPr/>
        </p:nvSpPr>
        <p:spPr>
          <a:xfrm>
            <a:off x="8183880" y="1600200"/>
            <a:ext cx="3429000" cy="749808"/>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Manage career</a:t>
            </a:r>
          </a:p>
        </p:txBody>
      </p:sp>
      <p:sp>
        <p:nvSpPr>
          <p:cNvPr id="9" name="Rounded Rectangle 8"/>
          <p:cNvSpPr/>
          <p:nvPr/>
        </p:nvSpPr>
        <p:spPr>
          <a:xfrm>
            <a:off x="502920" y="3017520"/>
            <a:ext cx="3429000" cy="749808"/>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Create opportunities</a:t>
            </a:r>
          </a:p>
        </p:txBody>
      </p:sp>
      <p:sp>
        <p:nvSpPr>
          <p:cNvPr id="10" name="Rounded Rectangle 9"/>
          <p:cNvSpPr/>
          <p:nvPr/>
        </p:nvSpPr>
        <p:spPr>
          <a:xfrm>
            <a:off x="4343400" y="3017520"/>
            <a:ext cx="3429000" cy="749808"/>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Balance life and work</a:t>
            </a:r>
          </a:p>
        </p:txBody>
      </p:sp>
      <p:sp>
        <p:nvSpPr>
          <p:cNvPr id="11" name="Rounded Rectangle 10"/>
          <p:cNvSpPr/>
          <p:nvPr/>
        </p:nvSpPr>
        <p:spPr>
          <a:xfrm>
            <a:off x="8183880" y="3017520"/>
            <a:ext cx="3429000" cy="749808"/>
          </a:xfrm>
          <a:prstGeom prst="roundRect">
            <a:avLst/>
          </a:prstGeom>
          <a:solidFill>
            <a:srgbClr val="0D2B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a:solidFill>
                  <a:srgbClr val="FFFFFF"/>
                </a:solidFill>
                <a:latin typeface="Aptos"/>
              </a:rPr>
              <a:t>See the big picture</a:t>
            </a:r>
          </a:p>
        </p:txBody>
      </p:sp>
      <p:sp>
        <p:nvSpPr>
          <p:cNvPr id="12" name="TextBox 11"/>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28</a:t>
            </a:r>
          </a:p>
        </p:txBody>
      </p:sp>
      <p:pic>
        <p:nvPicPr>
          <p:cNvPr id="13" name="Picture 12">
            <a:extLst>
              <a:ext uri="{FF2B5EF4-FFF2-40B4-BE49-F238E27FC236}">
                <a16:creationId xmlns:a16="http://schemas.microsoft.com/office/drawing/2014/main" id="{28A0C464-5116-798E-E26A-F49160135F26}"/>
              </a:ext>
            </a:extLst>
          </p:cNvPr>
          <p:cNvPicPr>
            <a:picLocks noChangeAspect="1"/>
          </p:cNvPicPr>
          <p:nvPr/>
        </p:nvPicPr>
        <p:blipFill>
          <a:blip r:embed="rId3"/>
          <a:stretch>
            <a:fillRect/>
          </a:stretch>
        </p:blipFill>
        <p:spPr>
          <a:xfrm>
            <a:off x="3931920" y="4173380"/>
            <a:ext cx="3626103" cy="203968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Skills Builder</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29</a:t>
            </a:r>
          </a:p>
        </p:txBody>
      </p:sp>
      <p:pic>
        <p:nvPicPr>
          <p:cNvPr id="15" name="Picture 14">
            <a:extLst>
              <a:ext uri="{FF2B5EF4-FFF2-40B4-BE49-F238E27FC236}">
                <a16:creationId xmlns:a16="http://schemas.microsoft.com/office/drawing/2014/main" id="{F1AC624F-FCEB-DF06-71BC-DA8EE534EFC0}"/>
              </a:ext>
            </a:extLst>
          </p:cNvPr>
          <p:cNvPicPr>
            <a:picLocks noChangeAspect="1"/>
          </p:cNvPicPr>
          <p:nvPr/>
        </p:nvPicPr>
        <p:blipFill>
          <a:blip r:embed="rId3"/>
          <a:stretch>
            <a:fillRect/>
          </a:stretch>
        </p:blipFill>
        <p:spPr>
          <a:xfrm>
            <a:off x="1511416" y="1096226"/>
            <a:ext cx="9047248" cy="1688738"/>
          </a:xfrm>
          <a:prstGeom prst="rect">
            <a:avLst/>
          </a:prstGeom>
        </p:spPr>
      </p:pic>
      <p:pic>
        <p:nvPicPr>
          <p:cNvPr id="17" name="Picture 16">
            <a:extLst>
              <a:ext uri="{FF2B5EF4-FFF2-40B4-BE49-F238E27FC236}">
                <a16:creationId xmlns:a16="http://schemas.microsoft.com/office/drawing/2014/main" id="{1B3C200C-FE9A-F2BB-275A-5BFBAF11A7B0}"/>
              </a:ext>
            </a:extLst>
          </p:cNvPr>
          <p:cNvPicPr>
            <a:picLocks noChangeAspect="1"/>
          </p:cNvPicPr>
          <p:nvPr/>
        </p:nvPicPr>
        <p:blipFill>
          <a:blip r:embed="rId4"/>
          <a:stretch>
            <a:fillRect/>
          </a:stretch>
        </p:blipFill>
        <p:spPr>
          <a:xfrm>
            <a:off x="1794899" y="3018541"/>
            <a:ext cx="8602202" cy="1487553"/>
          </a:xfrm>
          <a:prstGeom prst="rect">
            <a:avLst/>
          </a:prstGeom>
        </p:spPr>
      </p:pic>
      <p:sp>
        <p:nvSpPr>
          <p:cNvPr id="18" name="TextBox 17">
            <a:extLst>
              <a:ext uri="{FF2B5EF4-FFF2-40B4-BE49-F238E27FC236}">
                <a16:creationId xmlns:a16="http://schemas.microsoft.com/office/drawing/2014/main" id="{B90E3B7C-1028-C5FD-B6D0-76E414213E22}"/>
              </a:ext>
            </a:extLst>
          </p:cNvPr>
          <p:cNvSpPr txBox="1"/>
          <p:nvPr/>
        </p:nvSpPr>
        <p:spPr>
          <a:xfrm>
            <a:off x="2750990" y="4892175"/>
            <a:ext cx="5757333" cy="307777"/>
          </a:xfrm>
          <a:prstGeom prst="rect">
            <a:avLst/>
          </a:prstGeom>
          <a:noFill/>
        </p:spPr>
        <p:txBody>
          <a:bodyPr wrap="square" rtlCol="0">
            <a:spAutoFit/>
          </a:bodyPr>
          <a:lstStyle/>
          <a:p>
            <a:pPr defTabSz="914400">
              <a:buClr>
                <a:srgbClr val="000000"/>
              </a:buClr>
              <a:buFont typeface="Arial"/>
              <a:buNone/>
            </a:pPr>
            <a:r>
              <a:rPr lang="en-GB" sz="1400" kern="0">
                <a:solidFill>
                  <a:srgbClr val="000000"/>
                </a:solidFill>
                <a:latin typeface="Arial"/>
                <a:cs typeface="Arial"/>
                <a:sym typeface="Arial"/>
                <a:hlinkClick r:id="rId5"/>
              </a:rPr>
              <a:t>The Universal Framework</a:t>
            </a:r>
            <a:endParaRPr lang="en-GB" sz="1400" kern="0" dirty="0">
              <a:solidFill>
                <a:srgbClr val="000000"/>
              </a:solidFill>
              <a:latin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How useful are Frameworks and Tools?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02920" y="1280160"/>
            <a:ext cx="5257800" cy="731520"/>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Do they assess all the provision?</a:t>
            </a:r>
          </a:p>
        </p:txBody>
      </p:sp>
      <p:sp>
        <p:nvSpPr>
          <p:cNvPr id="7" name="Rounded Rectangle 6"/>
          <p:cNvSpPr/>
          <p:nvPr/>
        </p:nvSpPr>
        <p:spPr>
          <a:xfrm>
            <a:off x="6172200" y="1280160"/>
            <a:ext cx="5257800" cy="731520"/>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How easy are they to use?</a:t>
            </a:r>
          </a:p>
        </p:txBody>
      </p:sp>
      <p:sp>
        <p:nvSpPr>
          <p:cNvPr id="8" name="Rounded Rectangle 7"/>
          <p:cNvSpPr/>
          <p:nvPr/>
        </p:nvSpPr>
        <p:spPr>
          <a:xfrm>
            <a:off x="502920" y="2560320"/>
            <a:ext cx="5257800" cy="731520"/>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Do they work for your school/SEND school/College</a:t>
            </a:r>
          </a:p>
        </p:txBody>
      </p:sp>
      <p:sp>
        <p:nvSpPr>
          <p:cNvPr id="9" name="Rounded Rectangle 8"/>
          <p:cNvSpPr/>
          <p:nvPr/>
        </p:nvSpPr>
        <p:spPr>
          <a:xfrm>
            <a:off x="6172200" y="2560320"/>
            <a:ext cx="5257800" cy="731520"/>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What’s missing?</a:t>
            </a:r>
          </a:p>
        </p:txBody>
      </p:sp>
      <p:sp>
        <p:nvSpPr>
          <p:cNvPr id="10" name="Rounded Rectangle 9"/>
          <p:cNvSpPr/>
          <p:nvPr/>
        </p:nvSpPr>
        <p:spPr>
          <a:xfrm>
            <a:off x="502920" y="3840479"/>
            <a:ext cx="5257800" cy="731520"/>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How do they help develop gaps?</a:t>
            </a:r>
          </a:p>
        </p:txBody>
      </p:sp>
      <p:sp>
        <p:nvSpPr>
          <p:cNvPr id="11" name="Rounded Rectangle 10"/>
          <p:cNvSpPr/>
          <p:nvPr/>
        </p:nvSpPr>
        <p:spPr>
          <a:xfrm>
            <a:off x="6172200" y="3840479"/>
            <a:ext cx="5257800" cy="731520"/>
          </a:xfrm>
          <a:prstGeom prst="roundRect">
            <a:avLst/>
          </a:prstGeom>
          <a:solidFill>
            <a:srgbClr val="0D2B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150" b="1">
                <a:solidFill>
                  <a:srgbClr val="FFFFFF"/>
                </a:solidFill>
                <a:latin typeface="Aptos"/>
              </a:rPr>
              <a:t>How does it assist in developing the careers programme?</a:t>
            </a:r>
          </a:p>
        </p:txBody>
      </p:sp>
      <p:sp>
        <p:nvSpPr>
          <p:cNvPr id="12" name="TextBox 11"/>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Inclusive Careers Provision</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14400" y="2011680"/>
            <a:ext cx="10332720" cy="822960"/>
          </a:xfrm>
          <a:prstGeom prst="rect">
            <a:avLst/>
          </a:prstGeom>
          <a:noFill/>
        </p:spPr>
        <p:txBody>
          <a:bodyPr wrap="square" anchor="ctr">
            <a:spAutoFit/>
          </a:bodyPr>
          <a:lstStyle/>
          <a:p>
            <a:pPr algn="ctr"/>
            <a:r>
              <a:rPr sz="2700" b="1">
                <a:solidFill>
                  <a:srgbClr val="0D2B5E"/>
                </a:solidFill>
                <a:latin typeface="Aptos"/>
              </a:rPr>
              <a:t>How do we ensure every learner can succeed?</a:t>
            </a:r>
          </a:p>
        </p:txBody>
      </p:sp>
      <p:sp>
        <p:nvSpPr>
          <p:cNvPr id="6" name="Rounded Rectangle 5"/>
          <p:cNvSpPr/>
          <p:nvPr/>
        </p:nvSpPr>
        <p:spPr>
          <a:xfrm>
            <a:off x="914400" y="3749039"/>
            <a:ext cx="224028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Access</a:t>
            </a:r>
          </a:p>
        </p:txBody>
      </p:sp>
      <p:sp>
        <p:nvSpPr>
          <p:cNvPr id="7" name="Rounded Rectangle 6"/>
          <p:cNvSpPr/>
          <p:nvPr/>
        </p:nvSpPr>
        <p:spPr>
          <a:xfrm>
            <a:off x="3657600" y="3749039"/>
            <a:ext cx="2240280" cy="53035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Adaptation</a:t>
            </a:r>
          </a:p>
        </p:txBody>
      </p:sp>
      <p:sp>
        <p:nvSpPr>
          <p:cNvPr id="8" name="Rounded Rectangle 7"/>
          <p:cNvSpPr/>
          <p:nvPr/>
        </p:nvSpPr>
        <p:spPr>
          <a:xfrm>
            <a:off x="6400800" y="3749039"/>
            <a:ext cx="2240280" cy="53035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Voice</a:t>
            </a:r>
          </a:p>
        </p:txBody>
      </p:sp>
      <p:sp>
        <p:nvSpPr>
          <p:cNvPr id="9" name="Rounded Rectangle 8"/>
          <p:cNvSpPr/>
          <p:nvPr/>
        </p:nvSpPr>
        <p:spPr>
          <a:xfrm>
            <a:off x="9144000" y="3749039"/>
            <a:ext cx="2240280" cy="530352"/>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ptos"/>
              </a:rPr>
              <a:t>Opportunity</a:t>
            </a:r>
          </a:p>
        </p:txBody>
      </p:sp>
      <p:sp>
        <p:nvSpPr>
          <p:cNvPr id="10" name="TextBox 9"/>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31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Talentino</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32</a:t>
            </a:r>
          </a:p>
        </p:txBody>
      </p:sp>
      <p:pic>
        <p:nvPicPr>
          <p:cNvPr id="10" name="Picture 9">
            <a:extLst>
              <a:ext uri="{FF2B5EF4-FFF2-40B4-BE49-F238E27FC236}">
                <a16:creationId xmlns:a16="http://schemas.microsoft.com/office/drawing/2014/main" id="{CDB20347-30A7-2F54-4448-271995210293}"/>
              </a:ext>
            </a:extLst>
          </p:cNvPr>
          <p:cNvPicPr>
            <a:picLocks noChangeAspect="1"/>
          </p:cNvPicPr>
          <p:nvPr/>
        </p:nvPicPr>
        <p:blipFill>
          <a:blip r:embed="rId3"/>
          <a:stretch>
            <a:fillRect/>
          </a:stretch>
        </p:blipFill>
        <p:spPr>
          <a:xfrm>
            <a:off x="2295144" y="823153"/>
            <a:ext cx="7296912" cy="5239319"/>
          </a:xfrm>
          <a:prstGeom prst="rect">
            <a:avLst/>
          </a:prstGeom>
        </p:spPr>
      </p:pic>
      <p:sp>
        <p:nvSpPr>
          <p:cNvPr id="11" name="TextBox 10">
            <a:extLst>
              <a:ext uri="{FF2B5EF4-FFF2-40B4-BE49-F238E27FC236}">
                <a16:creationId xmlns:a16="http://schemas.microsoft.com/office/drawing/2014/main" id="{C017754F-249B-873D-1AD0-18FF64567167}"/>
              </a:ext>
            </a:extLst>
          </p:cNvPr>
          <p:cNvSpPr txBox="1"/>
          <p:nvPr/>
        </p:nvSpPr>
        <p:spPr>
          <a:xfrm>
            <a:off x="8072796" y="5960434"/>
            <a:ext cx="4538133" cy="307777"/>
          </a:xfrm>
          <a:prstGeom prst="rect">
            <a:avLst/>
          </a:prstGeom>
          <a:noFill/>
        </p:spPr>
        <p:txBody>
          <a:bodyPr wrap="square" rtlCol="0">
            <a:spAutoFit/>
          </a:bodyPr>
          <a:lstStyle/>
          <a:p>
            <a:pPr defTabSz="914400">
              <a:buClr>
                <a:srgbClr val="000000"/>
              </a:buClr>
              <a:buFont typeface="Arial"/>
              <a:buNone/>
            </a:pPr>
            <a:r>
              <a:rPr lang="en-GB" sz="1400" kern="0" dirty="0">
                <a:solidFill>
                  <a:srgbClr val="000000"/>
                </a:solidFill>
                <a:latin typeface="Arial"/>
                <a:cs typeface="Arial"/>
                <a:sym typeface="Arial"/>
                <a:hlinkClick r:id="rId4"/>
              </a:rPr>
              <a:t>Inclusive Careers Education | Talentino!</a:t>
            </a:r>
            <a:endParaRPr lang="en-GB" sz="1400" kern="0" dirty="0">
              <a:solidFill>
                <a:srgbClr val="000000"/>
              </a:solidFill>
              <a:latin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Improvement Planning</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14400" y="2057400"/>
            <a:ext cx="10332720" cy="822960"/>
          </a:xfrm>
          <a:prstGeom prst="rect">
            <a:avLst/>
          </a:prstGeom>
          <a:noFill/>
        </p:spPr>
        <p:txBody>
          <a:bodyPr wrap="square" anchor="ctr">
            <a:spAutoFit/>
          </a:bodyPr>
          <a:lstStyle/>
          <a:p>
            <a:pPr algn="ctr"/>
            <a:r>
              <a:rPr sz="2800" b="1">
                <a:solidFill>
                  <a:srgbClr val="0D2B5E"/>
                </a:solidFill>
                <a:latin typeface="Aptos"/>
              </a:rPr>
              <a:t>How can planning help me?</a:t>
            </a: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Strategic Planning Cycle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48640" y="1965960"/>
            <a:ext cx="1965960" cy="530352"/>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Vision</a:t>
            </a:r>
          </a:p>
        </p:txBody>
      </p:sp>
      <p:sp>
        <p:nvSpPr>
          <p:cNvPr id="7" name="Rounded Rectangle 6"/>
          <p:cNvSpPr/>
          <p:nvPr/>
        </p:nvSpPr>
        <p:spPr>
          <a:xfrm>
            <a:off x="2880360" y="1965960"/>
            <a:ext cx="1965960" cy="530352"/>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Plan</a:t>
            </a:r>
          </a:p>
        </p:txBody>
      </p:sp>
      <p:sp>
        <p:nvSpPr>
          <p:cNvPr id="8" name="Rounded Rectangle 7"/>
          <p:cNvSpPr/>
          <p:nvPr/>
        </p:nvSpPr>
        <p:spPr>
          <a:xfrm>
            <a:off x="5212079" y="1965960"/>
            <a:ext cx="1965960" cy="530352"/>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Deliver</a:t>
            </a:r>
          </a:p>
        </p:txBody>
      </p:sp>
      <p:sp>
        <p:nvSpPr>
          <p:cNvPr id="9" name="Rounded Rectangle 8"/>
          <p:cNvSpPr/>
          <p:nvPr/>
        </p:nvSpPr>
        <p:spPr>
          <a:xfrm>
            <a:off x="7543800" y="1965960"/>
            <a:ext cx="1965960" cy="530352"/>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Review</a:t>
            </a:r>
          </a:p>
        </p:txBody>
      </p:sp>
      <p:sp>
        <p:nvSpPr>
          <p:cNvPr id="10" name="Rounded Rectangle 9"/>
          <p:cNvSpPr/>
          <p:nvPr/>
        </p:nvSpPr>
        <p:spPr>
          <a:xfrm>
            <a:off x="9875519" y="1965960"/>
            <a:ext cx="1965960" cy="530352"/>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500" b="1">
                <a:solidFill>
                  <a:srgbClr val="FFFFFF"/>
                </a:solidFill>
                <a:latin typeface="Aptos"/>
              </a:rPr>
              <a:t>Improve</a:t>
            </a:r>
          </a:p>
        </p:txBody>
      </p:sp>
      <p:sp>
        <p:nvSpPr>
          <p:cNvPr id="11" name="TextBox 10"/>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34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Using Compass to inform Strategic Planning</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51560" y="1463040"/>
            <a:ext cx="9966960" cy="1810752"/>
          </a:xfrm>
          <a:prstGeom prst="rect">
            <a:avLst/>
          </a:prstGeom>
          <a:noFill/>
        </p:spPr>
        <p:txBody>
          <a:bodyPr wrap="square">
            <a:spAutoFit/>
          </a:bodyPr>
          <a:lstStyle/>
          <a:p>
            <a:pPr>
              <a:spcAft>
                <a:spcPts val="800"/>
              </a:spcAft>
              <a:defRPr sz="1700">
                <a:solidFill>
                  <a:srgbClr val="2D3741"/>
                </a:solidFill>
                <a:latin typeface="Aptos"/>
              </a:defRPr>
            </a:pPr>
            <a:r>
              <a:rPr dirty="0"/>
              <a:t>Group discussion:</a:t>
            </a:r>
          </a:p>
          <a:p>
            <a:pPr>
              <a:spcAft>
                <a:spcPts val="800"/>
              </a:spcAft>
              <a:defRPr sz="1700">
                <a:solidFill>
                  <a:srgbClr val="2D3741"/>
                </a:solidFill>
                <a:latin typeface="Aptos"/>
              </a:defRPr>
            </a:pPr>
            <a:r>
              <a:rPr dirty="0"/>
              <a:t>• How do you complete your Compass/Compass +</a:t>
            </a:r>
          </a:p>
          <a:p>
            <a:pPr>
              <a:spcAft>
                <a:spcPts val="800"/>
              </a:spcAft>
              <a:defRPr sz="1700">
                <a:solidFill>
                  <a:srgbClr val="2D3741"/>
                </a:solidFill>
                <a:latin typeface="Aptos"/>
              </a:defRPr>
            </a:pPr>
            <a:r>
              <a:rPr dirty="0"/>
              <a:t>• Is it planned or actual</a:t>
            </a:r>
          </a:p>
          <a:p>
            <a:pPr>
              <a:spcAft>
                <a:spcPts val="800"/>
              </a:spcAft>
              <a:defRPr sz="1700">
                <a:solidFill>
                  <a:srgbClr val="2D3741"/>
                </a:solidFill>
                <a:latin typeface="Aptos"/>
              </a:defRPr>
            </a:pPr>
            <a:r>
              <a:rPr dirty="0"/>
              <a:t>• How do you manage your Compass/+ score</a:t>
            </a:r>
          </a:p>
          <a:p>
            <a:pPr>
              <a:spcAft>
                <a:spcPts val="800"/>
              </a:spcAft>
              <a:defRPr sz="1700">
                <a:solidFill>
                  <a:srgbClr val="2D3741"/>
                </a:solidFill>
                <a:latin typeface="Aptos"/>
              </a:defRPr>
            </a:pPr>
            <a:r>
              <a:rPr dirty="0"/>
              <a:t>• CEC support</a:t>
            </a:r>
          </a:p>
        </p:txBody>
      </p:sp>
      <p:sp>
        <p:nvSpPr>
          <p:cNvPr id="7" name="TextBox 6"/>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Your First 100 Days</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77240" y="1828800"/>
            <a:ext cx="3337560" cy="201168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96112" y="1901952"/>
            <a:ext cx="3099815" cy="292608"/>
          </a:xfrm>
          <a:prstGeom prst="rect">
            <a:avLst/>
          </a:prstGeom>
          <a:noFill/>
        </p:spPr>
        <p:txBody>
          <a:bodyPr wrap="square" anchor="ctr">
            <a:spAutoFit/>
          </a:bodyPr>
          <a:lstStyle/>
          <a:p>
            <a:pPr algn="l"/>
            <a:r>
              <a:rPr sz="1300" b="1">
                <a:solidFill>
                  <a:srgbClr val="009199"/>
                </a:solidFill>
                <a:latin typeface="Aptos"/>
              </a:rPr>
              <a:t>0–30</a:t>
            </a:r>
          </a:p>
        </p:txBody>
      </p:sp>
      <p:sp>
        <p:nvSpPr>
          <p:cNvPr id="8" name="TextBox 7"/>
          <p:cNvSpPr txBox="1"/>
          <p:nvPr/>
        </p:nvSpPr>
        <p:spPr>
          <a:xfrm>
            <a:off x="896112" y="2221992"/>
            <a:ext cx="3099815" cy="1554480"/>
          </a:xfrm>
          <a:prstGeom prst="rect">
            <a:avLst/>
          </a:prstGeom>
          <a:noFill/>
        </p:spPr>
        <p:txBody>
          <a:bodyPr wrap="square" anchor="ctr">
            <a:spAutoFit/>
          </a:bodyPr>
          <a:lstStyle/>
          <a:p>
            <a:pPr algn="l"/>
            <a:r>
              <a:rPr sz="1200" b="0">
                <a:solidFill>
                  <a:srgbClr val="2D3741"/>
                </a:solidFill>
                <a:latin typeface="Aptos"/>
              </a:rPr>
              <a:t>What will you understand, discuss or put in place?</a:t>
            </a:r>
          </a:p>
        </p:txBody>
      </p:sp>
      <p:sp>
        <p:nvSpPr>
          <p:cNvPr id="9" name="Rounded Rectangle 8"/>
          <p:cNvSpPr/>
          <p:nvPr/>
        </p:nvSpPr>
        <p:spPr>
          <a:xfrm>
            <a:off x="4526279" y="1828800"/>
            <a:ext cx="3337560" cy="201168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645151" y="1901952"/>
            <a:ext cx="3099815" cy="292608"/>
          </a:xfrm>
          <a:prstGeom prst="rect">
            <a:avLst/>
          </a:prstGeom>
          <a:noFill/>
        </p:spPr>
        <p:txBody>
          <a:bodyPr wrap="square" anchor="ctr">
            <a:spAutoFit/>
          </a:bodyPr>
          <a:lstStyle/>
          <a:p>
            <a:pPr algn="l"/>
            <a:r>
              <a:rPr sz="1300" b="1">
                <a:solidFill>
                  <a:srgbClr val="C40069"/>
                </a:solidFill>
                <a:latin typeface="Aptos"/>
              </a:rPr>
              <a:t>31–60</a:t>
            </a:r>
          </a:p>
        </p:txBody>
      </p:sp>
      <p:sp>
        <p:nvSpPr>
          <p:cNvPr id="11" name="TextBox 10"/>
          <p:cNvSpPr txBox="1"/>
          <p:nvPr/>
        </p:nvSpPr>
        <p:spPr>
          <a:xfrm>
            <a:off x="4645151" y="2221992"/>
            <a:ext cx="3099815" cy="1554480"/>
          </a:xfrm>
          <a:prstGeom prst="rect">
            <a:avLst/>
          </a:prstGeom>
          <a:noFill/>
        </p:spPr>
        <p:txBody>
          <a:bodyPr wrap="square" anchor="ctr">
            <a:spAutoFit/>
          </a:bodyPr>
          <a:lstStyle/>
          <a:p>
            <a:pPr algn="l"/>
            <a:r>
              <a:rPr sz="1200" b="0">
                <a:solidFill>
                  <a:srgbClr val="2D3741"/>
                </a:solidFill>
                <a:latin typeface="Aptos"/>
              </a:rPr>
              <a:t>What will you understand, discuss or put in place?</a:t>
            </a:r>
          </a:p>
        </p:txBody>
      </p:sp>
      <p:sp>
        <p:nvSpPr>
          <p:cNvPr id="12" name="Rounded Rectangle 11"/>
          <p:cNvSpPr/>
          <p:nvPr/>
        </p:nvSpPr>
        <p:spPr>
          <a:xfrm>
            <a:off x="8275319" y="1828800"/>
            <a:ext cx="3337560" cy="201168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394192" y="1901952"/>
            <a:ext cx="3099815" cy="292608"/>
          </a:xfrm>
          <a:prstGeom prst="rect">
            <a:avLst/>
          </a:prstGeom>
          <a:noFill/>
        </p:spPr>
        <p:txBody>
          <a:bodyPr wrap="square" anchor="ctr">
            <a:spAutoFit/>
          </a:bodyPr>
          <a:lstStyle/>
          <a:p>
            <a:pPr algn="l"/>
            <a:r>
              <a:rPr sz="1300" b="1">
                <a:solidFill>
                  <a:srgbClr val="F29200"/>
                </a:solidFill>
                <a:latin typeface="Aptos"/>
              </a:rPr>
              <a:t>61–100</a:t>
            </a:r>
          </a:p>
        </p:txBody>
      </p:sp>
      <p:sp>
        <p:nvSpPr>
          <p:cNvPr id="14" name="TextBox 13"/>
          <p:cNvSpPr txBox="1"/>
          <p:nvPr/>
        </p:nvSpPr>
        <p:spPr>
          <a:xfrm>
            <a:off x="8394192" y="2221992"/>
            <a:ext cx="3099815" cy="1554480"/>
          </a:xfrm>
          <a:prstGeom prst="rect">
            <a:avLst/>
          </a:prstGeom>
          <a:noFill/>
        </p:spPr>
        <p:txBody>
          <a:bodyPr wrap="square" anchor="ctr">
            <a:spAutoFit/>
          </a:bodyPr>
          <a:lstStyle/>
          <a:p>
            <a:pPr algn="l"/>
            <a:r>
              <a:rPr sz="1200" b="0">
                <a:solidFill>
                  <a:srgbClr val="2D3741"/>
                </a:solidFill>
                <a:latin typeface="Aptos"/>
              </a:rPr>
              <a:t>What will you understand, discuss or put in place?</a:t>
            </a:r>
          </a:p>
        </p:txBody>
      </p:sp>
      <p:sp>
        <p:nvSpPr>
          <p:cNvPr id="15" name="TextBox 1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36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Reflection</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77240" y="1828800"/>
            <a:ext cx="3337560" cy="182880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96112" y="1901952"/>
            <a:ext cx="3099815" cy="292608"/>
          </a:xfrm>
          <a:prstGeom prst="rect">
            <a:avLst/>
          </a:prstGeom>
          <a:noFill/>
        </p:spPr>
        <p:txBody>
          <a:bodyPr wrap="square" anchor="ctr">
            <a:spAutoFit/>
          </a:bodyPr>
          <a:lstStyle/>
          <a:p>
            <a:pPr algn="l"/>
            <a:r>
              <a:rPr sz="1300" b="1">
                <a:solidFill>
                  <a:srgbClr val="009199"/>
                </a:solidFill>
                <a:latin typeface="Aptos"/>
              </a:rPr>
              <a:t>What surprised you?</a:t>
            </a:r>
          </a:p>
        </p:txBody>
      </p:sp>
      <p:sp>
        <p:nvSpPr>
          <p:cNvPr id="8" name="TextBox 7"/>
          <p:cNvSpPr txBox="1"/>
          <p:nvPr/>
        </p:nvSpPr>
        <p:spPr>
          <a:xfrm>
            <a:off x="896112" y="2221992"/>
            <a:ext cx="3099815" cy="1371600"/>
          </a:xfrm>
          <a:prstGeom prst="rect">
            <a:avLst/>
          </a:prstGeom>
          <a:noFill/>
        </p:spPr>
        <p:txBody>
          <a:bodyPr wrap="square" anchor="ctr">
            <a:spAutoFit/>
          </a:bodyPr>
          <a:lstStyle/>
          <a:p>
            <a:pPr algn="l"/>
            <a:endParaRPr/>
          </a:p>
        </p:txBody>
      </p:sp>
      <p:sp>
        <p:nvSpPr>
          <p:cNvPr id="9" name="Rounded Rectangle 8"/>
          <p:cNvSpPr/>
          <p:nvPr/>
        </p:nvSpPr>
        <p:spPr>
          <a:xfrm>
            <a:off x="4526279" y="1828800"/>
            <a:ext cx="3337560" cy="182880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645151" y="1901952"/>
            <a:ext cx="3099815" cy="292608"/>
          </a:xfrm>
          <a:prstGeom prst="rect">
            <a:avLst/>
          </a:prstGeom>
          <a:noFill/>
        </p:spPr>
        <p:txBody>
          <a:bodyPr wrap="square" anchor="ctr">
            <a:spAutoFit/>
          </a:bodyPr>
          <a:lstStyle/>
          <a:p>
            <a:pPr algn="l"/>
            <a:r>
              <a:rPr sz="1300" b="1">
                <a:solidFill>
                  <a:srgbClr val="C40069"/>
                </a:solidFill>
                <a:latin typeface="Aptos"/>
              </a:rPr>
              <a:t>What will you do first?</a:t>
            </a:r>
          </a:p>
        </p:txBody>
      </p:sp>
      <p:sp>
        <p:nvSpPr>
          <p:cNvPr id="11" name="TextBox 10"/>
          <p:cNvSpPr txBox="1"/>
          <p:nvPr/>
        </p:nvSpPr>
        <p:spPr>
          <a:xfrm>
            <a:off x="4645151" y="2221992"/>
            <a:ext cx="3099815" cy="1371600"/>
          </a:xfrm>
          <a:prstGeom prst="rect">
            <a:avLst/>
          </a:prstGeom>
          <a:noFill/>
        </p:spPr>
        <p:txBody>
          <a:bodyPr wrap="square" anchor="ctr">
            <a:spAutoFit/>
          </a:bodyPr>
          <a:lstStyle/>
          <a:p>
            <a:pPr algn="l"/>
            <a:endParaRPr/>
          </a:p>
        </p:txBody>
      </p:sp>
      <p:sp>
        <p:nvSpPr>
          <p:cNvPr id="12" name="Rounded Rectangle 11"/>
          <p:cNvSpPr/>
          <p:nvPr/>
        </p:nvSpPr>
        <p:spPr>
          <a:xfrm>
            <a:off x="8275319" y="1828800"/>
            <a:ext cx="3337560" cy="182880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394192" y="1901952"/>
            <a:ext cx="3099815" cy="292608"/>
          </a:xfrm>
          <a:prstGeom prst="rect">
            <a:avLst/>
          </a:prstGeom>
          <a:noFill/>
        </p:spPr>
        <p:txBody>
          <a:bodyPr wrap="square" anchor="ctr">
            <a:spAutoFit/>
          </a:bodyPr>
          <a:lstStyle/>
          <a:p>
            <a:pPr algn="l"/>
            <a:r>
              <a:rPr sz="1300" b="1">
                <a:solidFill>
                  <a:srgbClr val="F29200"/>
                </a:solidFill>
                <a:latin typeface="Aptos"/>
              </a:rPr>
              <a:t>What support do you need?</a:t>
            </a:r>
          </a:p>
        </p:txBody>
      </p:sp>
      <p:sp>
        <p:nvSpPr>
          <p:cNvPr id="14" name="TextBox 13"/>
          <p:cNvSpPr txBox="1"/>
          <p:nvPr/>
        </p:nvSpPr>
        <p:spPr>
          <a:xfrm>
            <a:off x="8394192" y="2221992"/>
            <a:ext cx="3099815" cy="1371600"/>
          </a:xfrm>
          <a:prstGeom prst="rect">
            <a:avLst/>
          </a:prstGeom>
          <a:noFill/>
        </p:spPr>
        <p:txBody>
          <a:bodyPr wrap="square" anchor="ctr">
            <a:spAutoFit/>
          </a:bodyPr>
          <a:lstStyle/>
          <a:p>
            <a:pPr algn="l"/>
            <a:endParaRPr/>
          </a:p>
        </p:txBody>
      </p:sp>
      <p:sp>
        <p:nvSpPr>
          <p:cNvPr id="15" name="TextBox 1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38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Professional Practice Challenge</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85800" y="1417320"/>
            <a:ext cx="5074920" cy="114300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04672" y="1490472"/>
            <a:ext cx="4837176" cy="292608"/>
          </a:xfrm>
          <a:prstGeom prst="rect">
            <a:avLst/>
          </a:prstGeom>
          <a:noFill/>
        </p:spPr>
        <p:txBody>
          <a:bodyPr wrap="square" anchor="ctr">
            <a:spAutoFit/>
          </a:bodyPr>
          <a:lstStyle/>
          <a:p>
            <a:pPr algn="l"/>
            <a:r>
              <a:rPr sz="1300" b="1">
                <a:solidFill>
                  <a:srgbClr val="009199"/>
                </a:solidFill>
                <a:latin typeface="Aptos"/>
              </a:rPr>
              <a:t>Meet</a:t>
            </a:r>
          </a:p>
        </p:txBody>
      </p:sp>
      <p:sp>
        <p:nvSpPr>
          <p:cNvPr id="8" name="TextBox 7"/>
          <p:cNvSpPr txBox="1"/>
          <p:nvPr/>
        </p:nvSpPr>
        <p:spPr>
          <a:xfrm>
            <a:off x="804672" y="1810512"/>
            <a:ext cx="4837176" cy="685800"/>
          </a:xfrm>
          <a:prstGeom prst="rect">
            <a:avLst/>
          </a:prstGeom>
          <a:noFill/>
        </p:spPr>
        <p:txBody>
          <a:bodyPr wrap="square" anchor="ctr">
            <a:spAutoFit/>
          </a:bodyPr>
          <a:lstStyle/>
          <a:p>
            <a:pPr algn="l"/>
            <a:r>
              <a:rPr sz="1200" b="0">
                <a:solidFill>
                  <a:srgbClr val="2D3741"/>
                </a:solidFill>
                <a:latin typeface="Aptos"/>
              </a:rPr>
              <a:t>Meet with a senior leader and:</a:t>
            </a:r>
          </a:p>
        </p:txBody>
      </p:sp>
      <p:sp>
        <p:nvSpPr>
          <p:cNvPr id="9" name="Rounded Rectangle 8"/>
          <p:cNvSpPr/>
          <p:nvPr/>
        </p:nvSpPr>
        <p:spPr>
          <a:xfrm>
            <a:off x="6032500" y="1363718"/>
            <a:ext cx="5074920" cy="114300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213309" y="1518361"/>
            <a:ext cx="4837176" cy="292608"/>
          </a:xfrm>
          <a:prstGeom prst="rect">
            <a:avLst/>
          </a:prstGeom>
          <a:noFill/>
        </p:spPr>
        <p:txBody>
          <a:bodyPr wrap="square" anchor="ctr">
            <a:spAutoFit/>
          </a:bodyPr>
          <a:lstStyle/>
          <a:p>
            <a:pPr algn="l"/>
            <a:r>
              <a:rPr sz="1300" b="1">
                <a:solidFill>
                  <a:srgbClr val="C40069"/>
                </a:solidFill>
                <a:latin typeface="Aptos"/>
              </a:rPr>
              <a:t>Discuss</a:t>
            </a:r>
          </a:p>
        </p:txBody>
      </p:sp>
      <p:sp>
        <p:nvSpPr>
          <p:cNvPr id="11" name="TextBox 10"/>
          <p:cNvSpPr txBox="1"/>
          <p:nvPr/>
        </p:nvSpPr>
        <p:spPr>
          <a:xfrm>
            <a:off x="6213309" y="1718994"/>
            <a:ext cx="4837176" cy="685800"/>
          </a:xfrm>
          <a:prstGeom prst="rect">
            <a:avLst/>
          </a:prstGeom>
          <a:noFill/>
        </p:spPr>
        <p:txBody>
          <a:bodyPr wrap="square" anchor="ctr">
            <a:spAutoFit/>
          </a:bodyPr>
          <a:lstStyle/>
          <a:p>
            <a:pPr algn="l"/>
            <a:r>
              <a:rPr sz="1200" b="0">
                <a:solidFill>
                  <a:srgbClr val="2D3741"/>
                </a:solidFill>
                <a:latin typeface="Aptos"/>
              </a:rPr>
              <a:t>Discuss your careers provision</a:t>
            </a:r>
          </a:p>
        </p:txBody>
      </p:sp>
      <p:sp>
        <p:nvSpPr>
          <p:cNvPr id="12" name="Rounded Rectangle 11"/>
          <p:cNvSpPr/>
          <p:nvPr/>
        </p:nvSpPr>
        <p:spPr>
          <a:xfrm>
            <a:off x="692053" y="2929909"/>
            <a:ext cx="5074920" cy="114300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12800" y="3025491"/>
            <a:ext cx="4837176" cy="292608"/>
          </a:xfrm>
          <a:prstGeom prst="rect">
            <a:avLst/>
          </a:prstGeom>
          <a:noFill/>
        </p:spPr>
        <p:txBody>
          <a:bodyPr wrap="square" anchor="ctr">
            <a:spAutoFit/>
          </a:bodyPr>
          <a:lstStyle/>
          <a:p>
            <a:pPr algn="l"/>
            <a:r>
              <a:rPr sz="1300" b="1" dirty="0">
                <a:solidFill>
                  <a:srgbClr val="F29200"/>
                </a:solidFill>
                <a:latin typeface="Aptos"/>
              </a:rPr>
              <a:t>Identify</a:t>
            </a:r>
          </a:p>
        </p:txBody>
      </p:sp>
      <p:sp>
        <p:nvSpPr>
          <p:cNvPr id="14" name="TextBox 13"/>
          <p:cNvSpPr txBox="1"/>
          <p:nvPr/>
        </p:nvSpPr>
        <p:spPr>
          <a:xfrm>
            <a:off x="804672" y="3526983"/>
            <a:ext cx="4407408" cy="276999"/>
          </a:xfrm>
          <a:prstGeom prst="rect">
            <a:avLst/>
          </a:prstGeom>
          <a:noFill/>
        </p:spPr>
        <p:txBody>
          <a:bodyPr wrap="square" anchor="ctr">
            <a:spAutoFit/>
          </a:bodyPr>
          <a:lstStyle/>
          <a:p>
            <a:pPr algn="l"/>
            <a:r>
              <a:rPr sz="1200" b="0">
                <a:solidFill>
                  <a:srgbClr val="2D3741"/>
                </a:solidFill>
                <a:latin typeface="Aptos"/>
              </a:rPr>
              <a:t>Identify one priority</a:t>
            </a:r>
          </a:p>
        </p:txBody>
      </p:sp>
      <p:sp>
        <p:nvSpPr>
          <p:cNvPr id="15" name="Rounded Rectangle 14"/>
          <p:cNvSpPr/>
          <p:nvPr/>
        </p:nvSpPr>
        <p:spPr>
          <a:xfrm>
            <a:off x="6217920" y="2926080"/>
            <a:ext cx="5074920" cy="1143000"/>
          </a:xfrm>
          <a:prstGeom prst="roundRect">
            <a:avLst/>
          </a:prstGeom>
          <a:solidFill>
            <a:srgbClr val="EFF6F8"/>
          </a:solidFill>
          <a:ln>
            <a:solidFill>
              <a:srgbClr val="674EA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336792" y="2999232"/>
            <a:ext cx="4837176" cy="292608"/>
          </a:xfrm>
          <a:prstGeom prst="rect">
            <a:avLst/>
          </a:prstGeom>
          <a:noFill/>
        </p:spPr>
        <p:txBody>
          <a:bodyPr wrap="square" anchor="ctr">
            <a:spAutoFit/>
          </a:bodyPr>
          <a:lstStyle/>
          <a:p>
            <a:pPr algn="l"/>
            <a:r>
              <a:rPr sz="1300" b="1">
                <a:solidFill>
                  <a:srgbClr val="674EA7"/>
                </a:solidFill>
                <a:latin typeface="Aptos"/>
              </a:rPr>
              <a:t>Gather</a:t>
            </a:r>
          </a:p>
        </p:txBody>
      </p:sp>
      <p:sp>
        <p:nvSpPr>
          <p:cNvPr id="17" name="TextBox 16"/>
          <p:cNvSpPr txBox="1"/>
          <p:nvPr/>
        </p:nvSpPr>
        <p:spPr>
          <a:xfrm>
            <a:off x="6336792" y="3319272"/>
            <a:ext cx="4837176" cy="685800"/>
          </a:xfrm>
          <a:prstGeom prst="rect">
            <a:avLst/>
          </a:prstGeom>
          <a:noFill/>
        </p:spPr>
        <p:txBody>
          <a:bodyPr wrap="square" anchor="ctr">
            <a:spAutoFit/>
          </a:bodyPr>
          <a:lstStyle/>
          <a:p>
            <a:pPr algn="l"/>
            <a:r>
              <a:rPr sz="1200" b="0">
                <a:solidFill>
                  <a:srgbClr val="2D3741"/>
                </a:solidFill>
                <a:latin typeface="Aptos"/>
              </a:rPr>
              <a:t>Gather one piece of evidence</a:t>
            </a:r>
          </a:p>
        </p:txBody>
      </p:sp>
      <p:sp>
        <p:nvSpPr>
          <p:cNvPr id="18" name="TextBox 17"/>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39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Questions – Now that you have completed Day 1</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85800" y="1234440"/>
            <a:ext cx="10835640" cy="1143000"/>
          </a:xfrm>
          <a:prstGeom prst="roundRect">
            <a:avLst/>
          </a:prstGeom>
          <a:solidFill>
            <a:srgbClr val="EFF6F8"/>
          </a:solidFill>
          <a:ln>
            <a:solidFill>
              <a:srgbClr val="00919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04672" y="1307592"/>
            <a:ext cx="10597896" cy="292608"/>
          </a:xfrm>
          <a:prstGeom prst="rect">
            <a:avLst/>
          </a:prstGeom>
          <a:noFill/>
        </p:spPr>
        <p:txBody>
          <a:bodyPr wrap="square" anchor="ctr">
            <a:spAutoFit/>
          </a:bodyPr>
          <a:lstStyle/>
          <a:p>
            <a:pPr algn="l"/>
            <a:r>
              <a:rPr sz="1300" b="1">
                <a:solidFill>
                  <a:srgbClr val="009199"/>
                </a:solidFill>
                <a:latin typeface="Aptos"/>
              </a:rPr>
              <a:t>Question 1</a:t>
            </a:r>
          </a:p>
        </p:txBody>
      </p:sp>
      <p:sp>
        <p:nvSpPr>
          <p:cNvPr id="8" name="TextBox 7"/>
          <p:cNvSpPr txBox="1"/>
          <p:nvPr/>
        </p:nvSpPr>
        <p:spPr>
          <a:xfrm>
            <a:off x="804672" y="1627632"/>
            <a:ext cx="10597896" cy="685800"/>
          </a:xfrm>
          <a:prstGeom prst="rect">
            <a:avLst/>
          </a:prstGeom>
          <a:noFill/>
        </p:spPr>
        <p:txBody>
          <a:bodyPr wrap="square" anchor="ctr">
            <a:spAutoFit/>
          </a:bodyPr>
          <a:lstStyle/>
          <a:p>
            <a:pPr algn="l"/>
            <a:r>
              <a:rPr sz="1080" b="0">
                <a:solidFill>
                  <a:srgbClr val="2D3741"/>
                </a:solidFill>
                <a:latin typeface="Aptos"/>
              </a:rPr>
              <a:t>1. What's the most important thing you've learned from the session and your discussions today? Is there something you'd like to celebrate or recognise in your practice?</a:t>
            </a:r>
          </a:p>
        </p:txBody>
      </p:sp>
      <p:sp>
        <p:nvSpPr>
          <p:cNvPr id="9" name="Rounded Rectangle 8"/>
          <p:cNvSpPr/>
          <p:nvPr/>
        </p:nvSpPr>
        <p:spPr>
          <a:xfrm>
            <a:off x="685800" y="2651760"/>
            <a:ext cx="10835640" cy="1143000"/>
          </a:xfrm>
          <a:prstGeom prst="roundRect">
            <a:avLst/>
          </a:prstGeom>
          <a:solidFill>
            <a:srgbClr val="EFF6F8"/>
          </a:solidFill>
          <a:ln>
            <a:solidFill>
              <a:srgbClr val="C400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04672" y="2724912"/>
            <a:ext cx="10597896" cy="292608"/>
          </a:xfrm>
          <a:prstGeom prst="rect">
            <a:avLst/>
          </a:prstGeom>
          <a:noFill/>
        </p:spPr>
        <p:txBody>
          <a:bodyPr wrap="square" anchor="ctr">
            <a:spAutoFit/>
          </a:bodyPr>
          <a:lstStyle/>
          <a:p>
            <a:pPr algn="l"/>
            <a:r>
              <a:rPr sz="1300" b="1">
                <a:solidFill>
                  <a:srgbClr val="C40069"/>
                </a:solidFill>
                <a:latin typeface="Aptos"/>
              </a:rPr>
              <a:t>Question 2</a:t>
            </a:r>
          </a:p>
        </p:txBody>
      </p:sp>
      <p:sp>
        <p:nvSpPr>
          <p:cNvPr id="11" name="TextBox 10"/>
          <p:cNvSpPr txBox="1"/>
          <p:nvPr/>
        </p:nvSpPr>
        <p:spPr>
          <a:xfrm>
            <a:off x="804672" y="3044952"/>
            <a:ext cx="10597896" cy="685800"/>
          </a:xfrm>
          <a:prstGeom prst="rect">
            <a:avLst/>
          </a:prstGeom>
          <a:noFill/>
        </p:spPr>
        <p:txBody>
          <a:bodyPr wrap="square" anchor="ctr">
            <a:spAutoFit/>
          </a:bodyPr>
          <a:lstStyle/>
          <a:p>
            <a:pPr algn="l"/>
            <a:r>
              <a:rPr sz="1080" b="0">
                <a:solidFill>
                  <a:srgbClr val="2D3741"/>
                </a:solidFill>
                <a:latin typeface="Aptos"/>
              </a:rPr>
              <a:t>2. Has today highlighted a gap or something you'd like to put in place? What, when and how?</a:t>
            </a:r>
          </a:p>
        </p:txBody>
      </p:sp>
      <p:sp>
        <p:nvSpPr>
          <p:cNvPr id="12" name="Rounded Rectangle 11"/>
          <p:cNvSpPr/>
          <p:nvPr/>
        </p:nvSpPr>
        <p:spPr>
          <a:xfrm>
            <a:off x="685800" y="4069080"/>
            <a:ext cx="10835640" cy="1143000"/>
          </a:xfrm>
          <a:prstGeom prst="roundRect">
            <a:avLst/>
          </a:prstGeom>
          <a:solidFill>
            <a:srgbClr val="EFF6F8"/>
          </a:solidFill>
          <a:ln>
            <a:solidFill>
              <a:srgbClr val="F292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04672" y="4142232"/>
            <a:ext cx="10597896" cy="292608"/>
          </a:xfrm>
          <a:prstGeom prst="rect">
            <a:avLst/>
          </a:prstGeom>
          <a:noFill/>
        </p:spPr>
        <p:txBody>
          <a:bodyPr wrap="square" anchor="ctr">
            <a:spAutoFit/>
          </a:bodyPr>
          <a:lstStyle/>
          <a:p>
            <a:pPr algn="l"/>
            <a:r>
              <a:rPr sz="1300" b="1">
                <a:solidFill>
                  <a:srgbClr val="F29200"/>
                </a:solidFill>
                <a:latin typeface="Aptos"/>
              </a:rPr>
              <a:t>Question 3</a:t>
            </a:r>
          </a:p>
        </p:txBody>
      </p:sp>
      <p:sp>
        <p:nvSpPr>
          <p:cNvPr id="14" name="TextBox 13"/>
          <p:cNvSpPr txBox="1"/>
          <p:nvPr/>
        </p:nvSpPr>
        <p:spPr>
          <a:xfrm>
            <a:off x="804672" y="4462272"/>
            <a:ext cx="10597896" cy="685800"/>
          </a:xfrm>
          <a:prstGeom prst="rect">
            <a:avLst/>
          </a:prstGeom>
          <a:noFill/>
        </p:spPr>
        <p:txBody>
          <a:bodyPr wrap="square" anchor="ctr">
            <a:spAutoFit/>
          </a:bodyPr>
          <a:lstStyle/>
          <a:p>
            <a:pPr algn="l"/>
            <a:r>
              <a:rPr sz="1080" b="0">
                <a:solidFill>
                  <a:srgbClr val="2D3741"/>
                </a:solidFill>
                <a:latin typeface="Aptos"/>
              </a:rPr>
              <a:t>3. What support do you need from leadership or others to address immediate priorities? What discussions should you have with your line manager to move forward?</a:t>
            </a:r>
          </a:p>
        </p:txBody>
      </p:sp>
      <p:sp>
        <p:nvSpPr>
          <p:cNvPr id="15" name="TextBox 14"/>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40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Next steps and moving forward</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05840" y="1645920"/>
            <a:ext cx="10058400" cy="2743200"/>
          </a:xfrm>
          <a:prstGeom prst="rect">
            <a:avLst/>
          </a:prstGeom>
          <a:noFill/>
        </p:spPr>
        <p:txBody>
          <a:bodyPr wrap="square">
            <a:spAutoFit/>
          </a:bodyPr>
          <a:lstStyle/>
          <a:p>
            <a:pPr>
              <a:spcAft>
                <a:spcPts val="800"/>
              </a:spcAft>
              <a:defRPr sz="1800">
                <a:solidFill>
                  <a:srgbClr val="2D3741"/>
                </a:solidFill>
                <a:latin typeface="Aptos"/>
              </a:defRPr>
            </a:pPr>
            <a:r>
              <a:t>• Review and answer the three questions in your reflections and actions handbook.</a:t>
            </a:r>
          </a:p>
          <a:p>
            <a:pPr>
              <a:spcAft>
                <a:spcPts val="800"/>
              </a:spcAft>
              <a:defRPr sz="1800">
                <a:solidFill>
                  <a:srgbClr val="2D3741"/>
                </a:solidFill>
                <a:latin typeface="Aptos"/>
              </a:defRPr>
            </a:pPr>
            <a:r>
              <a:t>• Think about support you would like from your colleagues and the value of WhatsApp, Padlet, etc.</a:t>
            </a:r>
          </a:p>
        </p:txBody>
      </p:sp>
      <p:sp>
        <p:nvSpPr>
          <p:cNvPr id="6" name="TextBox 5"/>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41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The Careers Leader Toolkit</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85800" y="1417320"/>
            <a:ext cx="5074920" cy="685800"/>
          </a:xfrm>
          <a:prstGeom prst="roundRect">
            <a:avLst/>
          </a:prstGeom>
          <a:solidFill>
            <a:srgbClr val="0091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ptos"/>
              </a:rPr>
              <a:t>✔ Organisation Audit</a:t>
            </a:r>
          </a:p>
        </p:txBody>
      </p:sp>
      <p:sp>
        <p:nvSpPr>
          <p:cNvPr id="6" name="Rounded Rectangle 5"/>
          <p:cNvSpPr/>
          <p:nvPr/>
        </p:nvSpPr>
        <p:spPr>
          <a:xfrm>
            <a:off x="6217920" y="1417320"/>
            <a:ext cx="5074920" cy="685800"/>
          </a:xfrm>
          <a:prstGeom prst="round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ptos"/>
              </a:rPr>
              <a:t>✔ Stakeholder Map</a:t>
            </a:r>
          </a:p>
        </p:txBody>
      </p:sp>
      <p:sp>
        <p:nvSpPr>
          <p:cNvPr id="7" name="Rounded Rectangle 6"/>
          <p:cNvSpPr/>
          <p:nvPr/>
        </p:nvSpPr>
        <p:spPr>
          <a:xfrm>
            <a:off x="685800" y="2651760"/>
            <a:ext cx="5074920" cy="685800"/>
          </a:xfrm>
          <a:prstGeom prst="roundRect">
            <a:avLst/>
          </a:prstGeom>
          <a:solidFill>
            <a:srgbClr val="F292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ptos"/>
              </a:rPr>
              <a:t>✔ Business Case</a:t>
            </a:r>
          </a:p>
        </p:txBody>
      </p:sp>
      <p:sp>
        <p:nvSpPr>
          <p:cNvPr id="8" name="Rounded Rectangle 7"/>
          <p:cNvSpPr/>
          <p:nvPr/>
        </p:nvSpPr>
        <p:spPr>
          <a:xfrm>
            <a:off x="6217920" y="2651760"/>
            <a:ext cx="5074920" cy="685800"/>
          </a:xfrm>
          <a:prstGeom prst="roundRect">
            <a:avLst/>
          </a:prstGeom>
          <a:solidFill>
            <a:srgbClr val="674E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ptos"/>
              </a:rPr>
              <a:t>✔ Strategic Planning Framework</a:t>
            </a:r>
          </a:p>
        </p:txBody>
      </p:sp>
      <p:sp>
        <p:nvSpPr>
          <p:cNvPr id="9" name="Rounded Rectangle 8"/>
          <p:cNvSpPr/>
          <p:nvPr/>
        </p:nvSpPr>
        <p:spPr>
          <a:xfrm>
            <a:off x="685800" y="3886200"/>
            <a:ext cx="5074920" cy="685800"/>
          </a:xfrm>
          <a:prstGeom prst="roundRect">
            <a:avLst/>
          </a:prstGeom>
          <a:solidFill>
            <a:srgbClr val="5C97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ptos"/>
              </a:rPr>
              <a:t>✔ First 100 Days Plan</a:t>
            </a:r>
          </a:p>
        </p:txBody>
      </p:sp>
      <p:sp>
        <p:nvSpPr>
          <p:cNvPr id="10" name="TextBox 9"/>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37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256032"/>
            <a:ext cx="10881360" cy="594360"/>
          </a:xfrm>
          <a:prstGeom prst="rect">
            <a:avLst/>
          </a:prstGeom>
          <a:noFill/>
        </p:spPr>
        <p:txBody>
          <a:bodyPr wrap="square" anchor="ctr">
            <a:spAutoFit/>
          </a:bodyPr>
          <a:lstStyle/>
          <a:p>
            <a:pPr algn="l"/>
            <a:r>
              <a:rPr sz="2500" b="1">
                <a:solidFill>
                  <a:srgbClr val="0D2B5E"/>
                </a:solidFill>
                <a:latin typeface="Aptos"/>
              </a:rPr>
              <a:t>Accreditation &amp; Assessment – For Day 1</a:t>
            </a:r>
          </a:p>
        </p:txBody>
      </p:sp>
      <p:sp>
        <p:nvSpPr>
          <p:cNvPr id="4" name="Rectangle 3"/>
          <p:cNvSpPr/>
          <p:nvPr/>
        </p:nvSpPr>
        <p:spPr>
          <a:xfrm>
            <a:off x="621792" y="896112"/>
            <a:ext cx="1051560" cy="50292"/>
          </a:xfrm>
          <a:prstGeom prst="rect">
            <a:avLst/>
          </a:prstGeom>
          <a:solidFill>
            <a:srgbClr val="C400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94360" y="6473952"/>
            <a:ext cx="10972800" cy="182880"/>
          </a:xfrm>
          <a:prstGeom prst="rect">
            <a:avLst/>
          </a:prstGeom>
          <a:noFill/>
        </p:spPr>
        <p:txBody>
          <a:bodyPr wrap="square" anchor="ctr">
            <a:spAutoFit/>
          </a:bodyPr>
          <a:lstStyle/>
          <a:p>
            <a:pPr algn="l"/>
            <a:r>
              <a:rPr sz="700" b="0">
                <a:solidFill>
                  <a:srgbClr val="6E7882"/>
                </a:solidFill>
                <a:latin typeface="Aptos"/>
              </a:rPr>
              <a:t>CDI Careers Leader Training | Core Day 1 | September 2026     42</a:t>
            </a:r>
          </a:p>
        </p:txBody>
      </p:sp>
      <p:sp>
        <p:nvSpPr>
          <p:cNvPr id="12" name="Google Shape;754;p52">
            <a:extLst>
              <a:ext uri="{FF2B5EF4-FFF2-40B4-BE49-F238E27FC236}">
                <a16:creationId xmlns:a16="http://schemas.microsoft.com/office/drawing/2014/main" id="{7FE7680C-D01A-CF2F-C6F3-85F7D67B1498}"/>
              </a:ext>
            </a:extLst>
          </p:cNvPr>
          <p:cNvSpPr txBox="1">
            <a:spLocks noGrp="1"/>
          </p:cNvSpPr>
          <p:nvPr/>
        </p:nvSpPr>
        <p:spPr>
          <a:xfrm>
            <a:off x="616018" y="1825625"/>
            <a:ext cx="4772060" cy="435133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lvl="0" indent="-64135" algn="l" rtl="0">
              <a:lnSpc>
                <a:spcPct val="90000"/>
              </a:lnSpc>
              <a:spcBef>
                <a:spcPts val="0"/>
              </a:spcBef>
              <a:spcAft>
                <a:spcPts val="0"/>
              </a:spcAft>
              <a:buClr>
                <a:schemeClr val="dk1"/>
              </a:buClr>
              <a:buSzPct val="100000"/>
              <a:buNone/>
            </a:pPr>
            <a:endParaRPr dirty="0"/>
          </a:p>
          <a:p>
            <a:pPr marL="228600" lvl="0" indent="-64135" algn="l" rtl="0">
              <a:lnSpc>
                <a:spcPct val="90000"/>
              </a:lnSpc>
              <a:spcBef>
                <a:spcPts val="1000"/>
              </a:spcBef>
              <a:spcAft>
                <a:spcPts val="0"/>
              </a:spcAft>
              <a:buClr>
                <a:schemeClr val="dk1"/>
              </a:buClr>
              <a:buSzPct val="100000"/>
              <a:buNone/>
            </a:pPr>
            <a:endParaRPr dirty="0"/>
          </a:p>
        </p:txBody>
      </p:sp>
      <p:sp>
        <p:nvSpPr>
          <p:cNvPr id="13" name="Google Shape;755;p52">
            <a:extLst>
              <a:ext uri="{FF2B5EF4-FFF2-40B4-BE49-F238E27FC236}">
                <a16:creationId xmlns:a16="http://schemas.microsoft.com/office/drawing/2014/main" id="{C4C4DB99-5668-2F91-5811-D4E290D53318}"/>
              </a:ext>
            </a:extLst>
          </p:cNvPr>
          <p:cNvSpPr txBox="1">
            <a:spLocks noGrp="1"/>
          </p:cNvSpPr>
          <p:nvPr/>
        </p:nvSpPr>
        <p:spPr>
          <a:xfrm>
            <a:off x="5199017" y="2005012"/>
            <a:ext cx="5892133" cy="435133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a:buNone/>
            </a:pPr>
            <a:endParaRPr lang="en-US"/>
          </a:p>
          <a:p>
            <a:pPr>
              <a:buNone/>
            </a:pPr>
            <a:r>
              <a:rPr lang="en-GB" sz="2000" b="1" dirty="0">
                <a:solidFill>
                  <a:srgbClr val="0070C0"/>
                </a:solidFill>
                <a:latin typeface="Calibri Light"/>
                <a:hlinkClick r:id="rId3">
                  <a:extLst>
                    <a:ext uri="{A12FA001-AC4F-418D-AE19-62706E023703}">
                      <ahyp:hlinkClr xmlns:ahyp="http://schemas.microsoft.com/office/drawing/2018/hyperlinkcolor" val="tx"/>
                    </a:ext>
                  </a:extLst>
                </a:hlinkClick>
              </a:rPr>
              <a:t>Unit 18 Assessment Criteria - 18.1.1</a:t>
            </a:r>
            <a:endParaRPr lang="en-GB" sz="2000" b="1">
              <a:solidFill>
                <a:srgbClr val="0070C0"/>
              </a:solidFill>
              <a:latin typeface="Calibri Light"/>
              <a:hlinkClick r:id="" action="ppaction://noaction">
                <a:extLst>
                  <a:ext uri="{A12FA001-AC4F-418D-AE19-62706E023703}">
                    <ahyp:hlinkClr xmlns:ahyp="http://schemas.microsoft.com/office/drawing/2018/hyperlinkcolor" val="tx"/>
                  </a:ext>
                </a:extLst>
              </a:hlinkClick>
            </a:endParaRPr>
          </a:p>
          <a:p>
            <a:pPr>
              <a:buNone/>
            </a:pPr>
            <a:r>
              <a:rPr lang="en-GB" sz="2000" b="1" dirty="0">
                <a:solidFill>
                  <a:srgbClr val="0070C0"/>
                </a:solidFill>
                <a:latin typeface="Calibri Light"/>
                <a:hlinkClick r:id="rId4">
                  <a:extLst>
                    <a:ext uri="{A12FA001-AC4F-418D-AE19-62706E023703}">
                      <ahyp:hlinkClr xmlns:ahyp="http://schemas.microsoft.com/office/drawing/2018/hyperlinkcolor" val="tx"/>
                    </a:ext>
                  </a:extLst>
                </a:hlinkClick>
              </a:rPr>
              <a:t>Unit 18 Assessment Criteria - 18.3.1 </a:t>
            </a:r>
            <a:endParaRPr lang="en-GB" sz="2000" b="1">
              <a:solidFill>
                <a:srgbClr val="0070C0"/>
              </a:solidFill>
              <a:latin typeface="Calibri Light"/>
              <a:hlinkClick r:id="" action="ppaction://noaction">
                <a:extLst>
                  <a:ext uri="{A12FA001-AC4F-418D-AE19-62706E023703}">
                    <ahyp:hlinkClr xmlns:ahyp="http://schemas.microsoft.com/office/drawing/2018/hyperlinkcolor" val="tx"/>
                  </a:ext>
                </a:extLst>
              </a:hlinkClick>
            </a:endParaRPr>
          </a:p>
          <a:p>
            <a:pPr>
              <a:buNone/>
            </a:pPr>
            <a:r>
              <a:rPr lang="en-GB" sz="2000" b="1" dirty="0">
                <a:solidFill>
                  <a:srgbClr val="0070C0"/>
                </a:solidFill>
                <a:latin typeface="Calibri Light"/>
              </a:rPr>
              <a:t>Unit 18 </a:t>
            </a:r>
            <a:r>
              <a:rPr lang="en-GB" sz="2000" b="1" dirty="0">
                <a:solidFill>
                  <a:srgbClr val="0070C0"/>
                </a:solidFill>
                <a:latin typeface="Calibri Light"/>
                <a:hlinkClick r:id="rId5">
                  <a:extLst>
                    <a:ext uri="{A12FA001-AC4F-418D-AE19-62706E023703}">
                      <ahyp:hlinkClr xmlns:ahyp="http://schemas.microsoft.com/office/drawing/2018/hyperlinkcolor" val="tx"/>
                    </a:ext>
                  </a:extLst>
                </a:hlinkClick>
              </a:rPr>
              <a:t>Assessment Criteria - 18.3.2  </a:t>
            </a:r>
            <a:endParaRPr lang="en-GB" sz="2000" b="1">
              <a:solidFill>
                <a:srgbClr val="0070C0"/>
              </a:solidFill>
              <a:latin typeface="Calibri Light"/>
              <a:hlinkClick r:id="" action="ppaction://noaction">
                <a:extLst>
                  <a:ext uri="{A12FA001-AC4F-418D-AE19-62706E023703}">
                    <ahyp:hlinkClr xmlns:ahyp="http://schemas.microsoft.com/office/drawing/2018/hyperlinkcolor" val="tx"/>
                  </a:ext>
                </a:extLst>
              </a:hlinkClick>
            </a:endParaRPr>
          </a:p>
          <a:p>
            <a:pPr>
              <a:buNone/>
            </a:pPr>
            <a:r>
              <a:rPr lang="en-GB" sz="2000" b="1" dirty="0">
                <a:solidFill>
                  <a:srgbClr val="0070C0"/>
                </a:solidFill>
                <a:latin typeface="Calibri Light"/>
              </a:rPr>
              <a:t>Unit 19 </a:t>
            </a:r>
            <a:r>
              <a:rPr lang="en-GB" sz="2000" b="1" dirty="0">
                <a:solidFill>
                  <a:srgbClr val="0070C0"/>
                </a:solidFill>
                <a:latin typeface="Calibri Light"/>
                <a:hlinkClick r:id="rId6">
                  <a:extLst>
                    <a:ext uri="{A12FA001-AC4F-418D-AE19-62706E023703}">
                      <ahyp:hlinkClr xmlns:ahyp="http://schemas.microsoft.com/office/drawing/2018/hyperlinkcolor" val="tx"/>
                    </a:ext>
                  </a:extLst>
                </a:hlinkClick>
              </a:rPr>
              <a:t>Assessment Criteria - 19.2.1</a:t>
            </a:r>
            <a:endParaRPr lang="en-GB" sz="2000" b="1">
              <a:solidFill>
                <a:srgbClr val="0070C0"/>
              </a:solidFill>
              <a:latin typeface="Calibri Light"/>
              <a:hlinkClick r:id="" action="ppaction://noaction">
                <a:extLst>
                  <a:ext uri="{A12FA001-AC4F-418D-AE19-62706E023703}">
                    <ahyp:hlinkClr xmlns:ahyp="http://schemas.microsoft.com/office/drawing/2018/hyperlinkcolor" val="tx"/>
                  </a:ext>
                </a:extLst>
              </a:hlinkClick>
            </a:endParaRPr>
          </a:p>
          <a:p>
            <a:pPr>
              <a:buNone/>
            </a:pPr>
            <a:r>
              <a:rPr lang="en-GB" sz="2000" b="1" dirty="0">
                <a:solidFill>
                  <a:srgbClr val="0070C0"/>
                </a:solidFill>
                <a:latin typeface="Calibri Light"/>
              </a:rPr>
              <a:t>Unit 19 </a:t>
            </a:r>
            <a:r>
              <a:rPr lang="en-GB" sz="2000" b="1" dirty="0">
                <a:solidFill>
                  <a:srgbClr val="0070C0"/>
                </a:solidFill>
                <a:latin typeface="Calibri Light"/>
                <a:hlinkClick r:id="rId7">
                  <a:extLst>
                    <a:ext uri="{A12FA001-AC4F-418D-AE19-62706E023703}">
                      <ahyp:hlinkClr xmlns:ahyp="http://schemas.microsoft.com/office/drawing/2018/hyperlinkcolor" val="tx"/>
                    </a:ext>
                  </a:extLst>
                </a:hlinkClick>
              </a:rPr>
              <a:t>Assessment Criteria - 19.3.1 </a:t>
            </a:r>
            <a:endParaRPr lang="en-GB" sz="2000" b="1">
              <a:solidFill>
                <a:srgbClr val="0070C0"/>
              </a:solidFill>
              <a:latin typeface="Calibri Light"/>
              <a:hlinkClick r:id="" action="ppaction://noaction">
                <a:extLst>
                  <a:ext uri="{A12FA001-AC4F-418D-AE19-62706E023703}">
                    <ahyp:hlinkClr xmlns:ahyp="http://schemas.microsoft.com/office/drawing/2018/hyperlinkcolor" val="tx"/>
                  </a:ext>
                </a:extLst>
              </a:hlinkClick>
            </a:endParaRPr>
          </a:p>
          <a:p>
            <a:pPr>
              <a:buNone/>
            </a:pPr>
            <a:r>
              <a:rPr lang="en-GB" sz="2000" b="1" dirty="0">
                <a:solidFill>
                  <a:srgbClr val="0070C0"/>
                </a:solidFill>
                <a:latin typeface="Calibri Light"/>
              </a:rPr>
              <a:t>Unit 19 </a:t>
            </a:r>
            <a:r>
              <a:rPr lang="en-GB" sz="2000" b="1" dirty="0">
                <a:solidFill>
                  <a:srgbClr val="0070C0"/>
                </a:solidFill>
                <a:latin typeface="Calibri Light"/>
                <a:hlinkClick r:id="rId8">
                  <a:extLst>
                    <a:ext uri="{A12FA001-AC4F-418D-AE19-62706E023703}">
                      <ahyp:hlinkClr xmlns:ahyp="http://schemas.microsoft.com/office/drawing/2018/hyperlinkcolor" val="tx"/>
                    </a:ext>
                  </a:extLst>
                </a:hlinkClick>
              </a:rPr>
              <a:t>Assessment Criteria - 19.3.2 </a:t>
            </a:r>
            <a:endParaRPr lang="en-GB" sz="2000" b="1">
              <a:solidFill>
                <a:srgbClr val="0070C0"/>
              </a:solidFill>
              <a:latin typeface="Calibri Light"/>
              <a:hlinkClick r:id="" action="ppaction://noaction">
                <a:extLst>
                  <a:ext uri="{A12FA001-AC4F-418D-AE19-62706E023703}">
                    <ahyp:hlinkClr xmlns:ahyp="http://schemas.microsoft.com/office/drawing/2018/hyperlinkcolor" val="tx"/>
                  </a:ext>
                </a:extLst>
              </a:hlinkClick>
            </a:endParaRPr>
          </a:p>
          <a:p>
            <a:pPr>
              <a:buNone/>
            </a:pPr>
            <a:endParaRPr lang="en-GB" sz="2000" b="1" dirty="0">
              <a:solidFill>
                <a:srgbClr val="0070C0"/>
              </a:solidFill>
              <a:latin typeface="Calibri Light"/>
            </a:endParaRPr>
          </a:p>
        </p:txBody>
      </p:sp>
      <p:sp>
        <p:nvSpPr>
          <p:cNvPr id="14" name="Google Shape;756;p52">
            <a:extLst>
              <a:ext uri="{FF2B5EF4-FFF2-40B4-BE49-F238E27FC236}">
                <a16:creationId xmlns:a16="http://schemas.microsoft.com/office/drawing/2014/main" id="{AB23C529-1839-9921-B27A-323205F970DA}"/>
              </a:ext>
            </a:extLst>
          </p:cNvPr>
          <p:cNvSpPr txBox="1">
            <a:spLocks noGrp="1"/>
          </p:cNvSpPr>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pPr marL="0" lvl="0" indent="0" algn="r" rtl="0">
                <a:spcBef>
                  <a:spcPts val="0"/>
                </a:spcBef>
                <a:spcAft>
                  <a:spcPts val="0"/>
                </a:spcAft>
                <a:buNone/>
              </a:pPr>
              <a:t>42</a:t>
            </a:fld>
            <a:endParaRPr/>
          </a:p>
        </p:txBody>
      </p:sp>
      <p:sp>
        <p:nvSpPr>
          <p:cNvPr id="15" name="Google Shape;758;p52">
            <a:extLst>
              <a:ext uri="{FF2B5EF4-FFF2-40B4-BE49-F238E27FC236}">
                <a16:creationId xmlns:a16="http://schemas.microsoft.com/office/drawing/2014/main" id="{52DE42CD-3997-B52F-0173-774C8C47054D}"/>
              </a:ext>
            </a:extLst>
          </p:cNvPr>
          <p:cNvSpPr txBox="1"/>
          <p:nvPr/>
        </p:nvSpPr>
        <p:spPr>
          <a:xfrm>
            <a:off x="1209959" y="2730897"/>
            <a:ext cx="3299288" cy="129262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002060"/>
              </a:buClr>
              <a:buSzPts val="2600"/>
              <a:buFont typeface="Calibri"/>
              <a:buNone/>
            </a:pPr>
            <a:r>
              <a:rPr lang="en-GB" sz="2000" b="0" i="0" u="none" strike="noStrike" cap="none" dirty="0">
                <a:solidFill>
                  <a:srgbClr val="002060"/>
                </a:solidFill>
                <a:latin typeface="Calibri"/>
                <a:ea typeface="Calibri"/>
                <a:cs typeface="Calibri"/>
                <a:sym typeface="Calibri"/>
                <a:hlinkClick r:id="rId9"/>
              </a:rPr>
              <a:t>Introduction </a:t>
            </a:r>
            <a:endParaRPr sz="2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2060"/>
              </a:buClr>
              <a:buSzPts val="2600"/>
              <a:buFont typeface="Calibri"/>
              <a:buNone/>
            </a:pPr>
            <a:r>
              <a:rPr lang="en-GB" sz="2000" b="0" i="0" u="none" strike="noStrike" cap="none" dirty="0">
                <a:solidFill>
                  <a:srgbClr val="002060"/>
                </a:solidFill>
                <a:latin typeface="Calibri"/>
                <a:ea typeface="Calibri"/>
                <a:cs typeface="Calibri"/>
                <a:sym typeface="Calibri"/>
                <a:hlinkClick r:id="rId10"/>
              </a:rPr>
              <a:t>Expectations </a:t>
            </a:r>
            <a:endParaRPr lang="en-GB" sz="2000" dirty="0">
              <a:solidFill>
                <a:srgbClr val="0070C0"/>
              </a:solidFill>
              <a:latin typeface="Calibri"/>
              <a:ea typeface="Calibri"/>
              <a:cs typeface="Calibri"/>
              <a:sym typeface="Calibri"/>
            </a:endParaRPr>
          </a:p>
          <a:p>
            <a:pPr marL="0" marR="0" lvl="0" indent="0" algn="l" rtl="0">
              <a:lnSpc>
                <a:spcPct val="100000"/>
              </a:lnSpc>
              <a:spcBef>
                <a:spcPts val="0"/>
              </a:spcBef>
              <a:spcAft>
                <a:spcPts val="0"/>
              </a:spcAft>
              <a:buClr>
                <a:srgbClr val="002060"/>
              </a:buClr>
              <a:buSzPts val="2600"/>
              <a:buFont typeface="Calibri"/>
              <a:buNone/>
            </a:pPr>
            <a:r>
              <a:rPr lang="en-GB" sz="2000" b="0" i="0" u="none" strike="noStrike" cap="none" dirty="0">
                <a:solidFill>
                  <a:srgbClr val="002060"/>
                </a:solidFill>
                <a:latin typeface="Calibri"/>
                <a:ea typeface="Calibri"/>
                <a:cs typeface="Calibri"/>
                <a:sym typeface="Calibri"/>
                <a:hlinkClick r:id="rId11"/>
              </a:rPr>
              <a:t>Deadlines &amp; Extensions</a:t>
            </a:r>
            <a:endParaRPr sz="2000" b="0" i="0" u="none" strike="noStrike" cap="none" dirty="0">
              <a:solidFill>
                <a:schemeClr val="dk1"/>
              </a:solidFill>
              <a:latin typeface="Arial"/>
              <a:ea typeface="Arial"/>
              <a:cs typeface="Arial"/>
              <a:sym typeface="Arial"/>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55772B8CA62244CBA2EF3043323B991" ma:contentTypeVersion="19" ma:contentTypeDescription="Create a new document." ma:contentTypeScope="" ma:versionID="99234115fd5d386fcf7f4d2ce004c16c">
  <xsd:schema xmlns:xsd="http://www.w3.org/2001/XMLSchema" xmlns:xs="http://www.w3.org/2001/XMLSchema" xmlns:p="http://schemas.microsoft.com/office/2006/metadata/properties" xmlns:ns2="d69d7226-dc28-4266-9785-732ecb18fffd" xmlns:ns3="985128df-7779-4cce-bffa-5743ef5fe283" targetNamespace="http://schemas.microsoft.com/office/2006/metadata/properties" ma:root="true" ma:fieldsID="14f2d1367944359f27ea58f40ccaa022" ns2:_="" ns3:_="">
    <xsd:import namespace="d69d7226-dc28-4266-9785-732ecb18fffd"/>
    <xsd:import namespace="985128df-7779-4cce-bffa-5743ef5fe28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CohortNumbe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9d7226-dc28-4266-9785-732ecb18ff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34fa636-61c2-42fa-88c9-ab5c7ffc1e5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CohortNumber" ma:index="24" nillable="true" ma:displayName="Cohort Number" ma:format="Dropdown" ma:internalName="CohortNumber" ma:percentage="FALSE">
      <xsd:simpleType>
        <xsd:restriction base="dms:Number"/>
      </xsd:simpleType>
    </xsd:element>
    <xsd:element name="MediaServiceLocation" ma:index="25" nillable="true" ma:displayName="Location" ma:indexed="true" ma:internalName="MediaServiceLocation" ma:readOnly="true">
      <xsd:simpleType>
        <xsd:restriction base="dms:Text"/>
      </xsd:simpleType>
    </xsd:element>
    <xsd:element name="MediaLengthInSeconds" ma:index="26"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85128df-7779-4cce-bffa-5743ef5fe28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bdab4cfa-b540-4a1a-b4d4-bf9dde839bb1}" ma:internalName="TaxCatchAll" ma:showField="CatchAllData" ma:web="985128df-7779-4cce-bffa-5743ef5fe28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69d7226-dc28-4266-9785-732ecb18fffd">
      <Terms xmlns="http://schemas.microsoft.com/office/infopath/2007/PartnerControls"/>
    </lcf76f155ced4ddcb4097134ff3c332f>
    <CohortNumber xmlns="d69d7226-dc28-4266-9785-732ecb18fffd" xsi:nil="true"/>
    <TaxCatchAll xmlns="985128df-7779-4cce-bffa-5743ef5fe283" xsi:nil="true"/>
  </documentManagement>
</p:properties>
</file>

<file path=customXml/itemProps1.xml><?xml version="1.0" encoding="utf-8"?>
<ds:datastoreItem xmlns:ds="http://schemas.openxmlformats.org/officeDocument/2006/customXml" ds:itemID="{56B7D2BB-C6EA-4EFC-B2C3-F131AFC682BA}">
  <ds:schemaRefs>
    <ds:schemaRef ds:uri="http://schemas.microsoft.com/sharepoint/v3/contenttype/forms"/>
  </ds:schemaRefs>
</ds:datastoreItem>
</file>

<file path=customXml/itemProps2.xml><?xml version="1.0" encoding="utf-8"?>
<ds:datastoreItem xmlns:ds="http://schemas.openxmlformats.org/officeDocument/2006/customXml" ds:itemID="{6E058088-18A2-46E6-830B-B294A9F7EB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69d7226-dc28-4266-9785-732ecb18fffd"/>
    <ds:schemaRef ds:uri="985128df-7779-4cce-bffa-5743ef5fe2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50E55AC-D416-42FF-AB44-C5043FA3C165}">
  <ds:schemaRefs>
    <ds:schemaRef ds:uri="http://schemas.microsoft.com/office/2006/metadata/properties"/>
    <ds:schemaRef ds:uri="http://schemas.microsoft.com/office/infopath/2007/PartnerControls"/>
    <ds:schemaRef ds:uri="d69d7226-dc28-4266-9785-732ecb18fffd"/>
    <ds:schemaRef ds:uri="985128df-7779-4cce-bffa-5743ef5fe283"/>
  </ds:schemaRefs>
</ds:datastoreItem>
</file>

<file path=docProps/app.xml><?xml version="1.0" encoding="utf-8"?>
<Properties xmlns="http://schemas.openxmlformats.org/officeDocument/2006/extended-properties" xmlns:vt="http://schemas.openxmlformats.org/officeDocument/2006/docPropsVTypes">
  <TotalTime>0</TotalTime>
  <Words>3414</Words>
  <Application>Microsoft Office PowerPoint</Application>
  <PresentationFormat>Widescreen</PresentationFormat>
  <Paragraphs>343</Paragraphs>
  <Slides>42</Slides>
  <Notes>42</Notes>
  <HiddenSlides>0</HiddenSlides>
  <MMClips>3</MMClips>
  <ScaleCrop>false</ScaleCrop>
  <HeadingPairs>
    <vt:vector size="4" baseType="variant">
      <vt:variant>
        <vt:lpstr>Theme</vt:lpstr>
      </vt:variant>
      <vt:variant>
        <vt:i4>2</vt:i4>
      </vt:variant>
      <vt:variant>
        <vt:lpstr>Slide Titles</vt:lpstr>
      </vt:variant>
      <vt:variant>
        <vt:i4>42</vt:i4>
      </vt:variant>
    </vt:vector>
  </HeadingPairs>
  <TitlesOfParts>
    <vt:vector size="44"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 others say….</vt:lpstr>
      <vt:lpstr>PowerPoint Presentation</vt:lpstr>
      <vt:lpstr>Meet Emma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Sue Alder</cp:lastModifiedBy>
  <cp:revision>157</cp:revision>
  <dcterms:created xsi:type="dcterms:W3CDTF">2013-01-27T09:14:16Z</dcterms:created>
  <dcterms:modified xsi:type="dcterms:W3CDTF">2026-09-30T17:06:52Z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0x010100B55772B8CA62244CBA2EF3043323B991</vt:lpwstr>
  </property>
  <property fmtid="{D5CDD505-2E9C-101B-9397-08002B2CF9AE}" pid="3" name="MediaServiceImageTags">
    <vt:lpwstr/>
  </property>
</Properties>
</file>