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1" r:id="rId28"/>
    <p:sldId id="282" r:id="rId29"/>
    <p:sldId id="283" r:id="rId30"/>
    <p:sldId id="284" r:id="rId31"/>
    <p:sldId id="285" r:id="rId32"/>
    <p:sldId id="286" r:id="rId33"/>
    <p:sldId id="287" r:id="rId34"/>
    <p:sldId id="288" r:id="rId35"/>
    <p:sldId id="290" r:id="rId36"/>
    <p:sldId id="291" r:id="rId37"/>
    <p:sldId id="292" r:id="rId38"/>
    <p:sldId id="293" r:id="rId39"/>
    <p:sldId id="294" r:id="rId40"/>
    <p:sldId id="295" r:id="rId41"/>
    <p:sldId id="29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0B6406-451B-ABC8-8B5C-783203BEBEEA}" v="3" dt="2026-10-02T07:42:27.356"/>
    <p1510:client id="{CD31873B-C10A-CF08-2069-701269339057}" v="11" dt="2026-09-30T17:14:43.3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348" y="-270"/>
      </p:cViewPr>
      <p:guideLst>
        <p:guide orient="horz" pos="2160"/>
        <p:guide pos="2880"/>
      </p:guideLst>
    </p:cSldViewPr>
  </p:slideViewPr>
  <p:notesTextViewPr>
    <p:cViewPr>
      <p:scale>
        <a:sx n="100" d="100"/>
        <a:sy n="100" d="100"/>
      </p:scale>
      <p:origin x="0" y="-36"/>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 Alder" userId="S::sue.alder@thecdi.net::bbb8460b-95bb-40d6-b357-8e623291afdf" providerId="AD" clId="Web-{43E1FBA8-53F2-D901-3084-879BDA3BA82B}"/>
    <pc:docChg chg="delSld modSld">
      <pc:chgData name="Sue Alder" userId="S::sue.alder@thecdi.net::bbb8460b-95bb-40d6-b357-8e623291afdf" providerId="AD" clId="Web-{43E1FBA8-53F2-D901-3084-879BDA3BA82B}" dt="2026-09-03T16:09:14.782" v="727"/>
      <pc:docMkLst>
        <pc:docMk/>
      </pc:docMkLst>
      <pc:sldChg chg="modNotes">
        <pc:chgData name="Sue Alder" userId="S::sue.alder@thecdi.net::bbb8460b-95bb-40d6-b357-8e623291afdf" providerId="AD" clId="Web-{43E1FBA8-53F2-D901-3084-879BDA3BA82B}" dt="2026-09-03T15:40:16.206" v="22"/>
        <pc:sldMkLst>
          <pc:docMk/>
          <pc:sldMk cId="0" sldId="259"/>
        </pc:sldMkLst>
      </pc:sldChg>
      <pc:sldChg chg="modNotes">
        <pc:chgData name="Sue Alder" userId="S::sue.alder@thecdi.net::bbb8460b-95bb-40d6-b357-8e623291afdf" providerId="AD" clId="Web-{43E1FBA8-53F2-D901-3084-879BDA3BA82B}" dt="2026-09-03T15:40:44.786" v="28"/>
        <pc:sldMkLst>
          <pc:docMk/>
          <pc:sldMk cId="0" sldId="264"/>
        </pc:sldMkLst>
      </pc:sldChg>
      <pc:sldChg chg="modNotes">
        <pc:chgData name="Sue Alder" userId="S::sue.alder@thecdi.net::bbb8460b-95bb-40d6-b357-8e623291afdf" providerId="AD" clId="Web-{43E1FBA8-53F2-D901-3084-879BDA3BA82B}" dt="2026-09-03T15:41:34.116" v="55"/>
        <pc:sldMkLst>
          <pc:docMk/>
          <pc:sldMk cId="0" sldId="266"/>
        </pc:sldMkLst>
      </pc:sldChg>
      <pc:sldChg chg="modNotes">
        <pc:chgData name="Sue Alder" userId="S::sue.alder@thecdi.net::bbb8460b-95bb-40d6-b357-8e623291afdf" providerId="AD" clId="Web-{43E1FBA8-53F2-D901-3084-879BDA3BA82B}" dt="2026-09-03T15:43:40.588" v="137"/>
        <pc:sldMkLst>
          <pc:docMk/>
          <pc:sldMk cId="0" sldId="267"/>
        </pc:sldMkLst>
      </pc:sldChg>
      <pc:sldChg chg="modNotes">
        <pc:chgData name="Sue Alder" userId="S::sue.alder@thecdi.net::bbb8460b-95bb-40d6-b357-8e623291afdf" providerId="AD" clId="Web-{43E1FBA8-53F2-D901-3084-879BDA3BA82B}" dt="2026-09-03T15:45:31.169" v="185"/>
        <pc:sldMkLst>
          <pc:docMk/>
          <pc:sldMk cId="0" sldId="268"/>
        </pc:sldMkLst>
      </pc:sldChg>
      <pc:sldChg chg="modNotes">
        <pc:chgData name="Sue Alder" userId="S::sue.alder@thecdi.net::bbb8460b-95bb-40d6-b357-8e623291afdf" providerId="AD" clId="Web-{43E1FBA8-53F2-D901-3084-879BDA3BA82B}" dt="2026-09-03T15:46:37.766" v="227"/>
        <pc:sldMkLst>
          <pc:docMk/>
          <pc:sldMk cId="0" sldId="269"/>
        </pc:sldMkLst>
      </pc:sldChg>
      <pc:sldChg chg="modNotes">
        <pc:chgData name="Sue Alder" userId="S::sue.alder@thecdi.net::bbb8460b-95bb-40d6-b357-8e623291afdf" providerId="AD" clId="Web-{43E1FBA8-53F2-D901-3084-879BDA3BA82B}" dt="2026-09-03T15:50:03.993" v="277"/>
        <pc:sldMkLst>
          <pc:docMk/>
          <pc:sldMk cId="0" sldId="270"/>
        </pc:sldMkLst>
      </pc:sldChg>
      <pc:sldChg chg="modNotes">
        <pc:chgData name="Sue Alder" userId="S::sue.alder@thecdi.net::bbb8460b-95bb-40d6-b357-8e623291afdf" providerId="AD" clId="Web-{43E1FBA8-53F2-D901-3084-879BDA3BA82B}" dt="2026-09-03T15:50:40.014" v="284"/>
        <pc:sldMkLst>
          <pc:docMk/>
          <pc:sldMk cId="0" sldId="271"/>
        </pc:sldMkLst>
      </pc:sldChg>
      <pc:sldChg chg="modNotes">
        <pc:chgData name="Sue Alder" userId="S::sue.alder@thecdi.net::bbb8460b-95bb-40d6-b357-8e623291afdf" providerId="AD" clId="Web-{43E1FBA8-53F2-D901-3084-879BDA3BA82B}" dt="2026-09-03T15:52:05.961" v="304"/>
        <pc:sldMkLst>
          <pc:docMk/>
          <pc:sldMk cId="0" sldId="272"/>
        </pc:sldMkLst>
      </pc:sldChg>
      <pc:sldChg chg="modNotes">
        <pc:chgData name="Sue Alder" userId="S::sue.alder@thecdi.net::bbb8460b-95bb-40d6-b357-8e623291afdf" providerId="AD" clId="Web-{43E1FBA8-53F2-D901-3084-879BDA3BA82B}" dt="2026-09-03T15:51:15.128" v="286"/>
        <pc:sldMkLst>
          <pc:docMk/>
          <pc:sldMk cId="0" sldId="273"/>
        </pc:sldMkLst>
      </pc:sldChg>
      <pc:sldChg chg="modNotes">
        <pc:chgData name="Sue Alder" userId="S::sue.alder@thecdi.net::bbb8460b-95bb-40d6-b357-8e623291afdf" providerId="AD" clId="Web-{43E1FBA8-53F2-D901-3084-879BDA3BA82B}" dt="2026-09-03T15:54:43.504" v="431"/>
        <pc:sldMkLst>
          <pc:docMk/>
          <pc:sldMk cId="0" sldId="274"/>
        </pc:sldMkLst>
      </pc:sldChg>
      <pc:sldChg chg="modNotes">
        <pc:chgData name="Sue Alder" userId="S::sue.alder@thecdi.net::bbb8460b-95bb-40d6-b357-8e623291afdf" providerId="AD" clId="Web-{43E1FBA8-53F2-D901-3084-879BDA3BA82B}" dt="2026-09-03T15:55:42.554" v="445"/>
        <pc:sldMkLst>
          <pc:docMk/>
          <pc:sldMk cId="0" sldId="275"/>
        </pc:sldMkLst>
      </pc:sldChg>
      <pc:sldChg chg="modNotes">
        <pc:chgData name="Sue Alder" userId="S::sue.alder@thecdi.net::bbb8460b-95bb-40d6-b357-8e623291afdf" providerId="AD" clId="Web-{43E1FBA8-53F2-D901-3084-879BDA3BA82B}" dt="2026-09-03T15:56:09.259" v="466"/>
        <pc:sldMkLst>
          <pc:docMk/>
          <pc:sldMk cId="0" sldId="276"/>
        </pc:sldMkLst>
      </pc:sldChg>
      <pc:sldChg chg="modNotes">
        <pc:chgData name="Sue Alder" userId="S::sue.alder@thecdi.net::bbb8460b-95bb-40d6-b357-8e623291afdf" providerId="AD" clId="Web-{43E1FBA8-53F2-D901-3084-879BDA3BA82B}" dt="2026-09-03T16:02:17.240" v="522"/>
        <pc:sldMkLst>
          <pc:docMk/>
          <pc:sldMk cId="0" sldId="279"/>
        </pc:sldMkLst>
      </pc:sldChg>
      <pc:sldChg chg="modNotes">
        <pc:chgData name="Sue Alder" userId="S::sue.alder@thecdi.net::bbb8460b-95bb-40d6-b357-8e623291afdf" providerId="AD" clId="Web-{43E1FBA8-53F2-D901-3084-879BDA3BA82B}" dt="2026-09-03T16:04:07.807" v="531"/>
        <pc:sldMkLst>
          <pc:docMk/>
          <pc:sldMk cId="0" sldId="281"/>
        </pc:sldMkLst>
      </pc:sldChg>
      <pc:sldChg chg="modNotes">
        <pc:chgData name="Sue Alder" userId="S::sue.alder@thecdi.net::bbb8460b-95bb-40d6-b357-8e623291afdf" providerId="AD" clId="Web-{43E1FBA8-53F2-D901-3084-879BDA3BA82B}" dt="2026-09-03T16:04:45.715" v="554"/>
        <pc:sldMkLst>
          <pc:docMk/>
          <pc:sldMk cId="0" sldId="287"/>
        </pc:sldMkLst>
      </pc:sldChg>
      <pc:sldChg chg="modNotes">
        <pc:chgData name="Sue Alder" userId="S::sue.alder@thecdi.net::bbb8460b-95bb-40d6-b357-8e623291afdf" providerId="AD" clId="Web-{43E1FBA8-53F2-D901-3084-879BDA3BA82B}" dt="2026-09-03T16:05:08.592" v="559"/>
        <pc:sldMkLst>
          <pc:docMk/>
          <pc:sldMk cId="0" sldId="290"/>
        </pc:sldMkLst>
      </pc:sldChg>
      <pc:sldChg chg="modNotes">
        <pc:chgData name="Sue Alder" userId="S::sue.alder@thecdi.net::bbb8460b-95bb-40d6-b357-8e623291afdf" providerId="AD" clId="Web-{43E1FBA8-53F2-D901-3084-879BDA3BA82B}" dt="2026-09-03T16:06:13.525" v="588"/>
        <pc:sldMkLst>
          <pc:docMk/>
          <pc:sldMk cId="0" sldId="291"/>
        </pc:sldMkLst>
      </pc:sldChg>
      <pc:sldChg chg="modNotes">
        <pc:chgData name="Sue Alder" userId="S::sue.alder@thecdi.net::bbb8460b-95bb-40d6-b357-8e623291afdf" providerId="AD" clId="Web-{43E1FBA8-53F2-D901-3084-879BDA3BA82B}" dt="2026-09-03T16:09:14.782" v="727"/>
        <pc:sldMkLst>
          <pc:docMk/>
          <pc:sldMk cId="0" sldId="296"/>
        </pc:sldMkLst>
      </pc:sldChg>
    </pc:docChg>
  </pc:docChgLst>
  <pc:docChgLst>
    <pc:chgData name="Sue Alder" userId="S::sue.alder@thecdi.net::bbb8460b-95bb-40d6-b357-8e623291afdf" providerId="AD" clId="Web-{00000000-0000-0000-0000-000000000000}"/>
    <pc:docChg chg="delSld modSld">
      <pc:chgData name="Sue Alder" userId="S::sue.alder@thecdi.net::bbb8460b-95bb-40d6-b357-8e623291afdf" providerId="AD" clId="Web-{00000000-0000-0000-0000-000000000000}" dt="2026-09-02T13:11:56.368" v="374" actId="1076"/>
      <pc:docMkLst>
        <pc:docMk/>
      </pc:docMkLst>
      <pc:sldChg chg="modSp">
        <pc:chgData name="Sue Alder" userId="S::sue.alder@thecdi.net::bbb8460b-95bb-40d6-b357-8e623291afdf" providerId="AD" clId="Web-{00000000-0000-0000-0000-000000000000}" dt="2026-09-02T12:51:06.938" v="0" actId="20577"/>
        <pc:sldMkLst>
          <pc:docMk/>
          <pc:sldMk cId="0" sldId="257"/>
        </pc:sldMkLst>
        <pc:spChg chg="mod">
          <ac:chgData name="Sue Alder" userId="S::sue.alder@thecdi.net::bbb8460b-95bb-40d6-b357-8e623291afdf" providerId="AD" clId="Web-{00000000-0000-0000-0000-000000000000}" dt="2026-09-02T12:51:06.938" v="0" actId="20577"/>
          <ac:spMkLst>
            <pc:docMk/>
            <pc:sldMk cId="0" sldId="257"/>
            <ac:spMk id="8" creationId="{00000000-0000-0000-0000-000000000000}"/>
          </ac:spMkLst>
        </pc:spChg>
      </pc:sldChg>
      <pc:sldChg chg="modNotes">
        <pc:chgData name="Sue Alder" userId="S::sue.alder@thecdi.net::bbb8460b-95bb-40d6-b357-8e623291afdf" providerId="AD" clId="Web-{00000000-0000-0000-0000-000000000000}" dt="2026-09-02T12:54:39.262" v="2"/>
        <pc:sldMkLst>
          <pc:docMk/>
          <pc:sldMk cId="0" sldId="264"/>
        </pc:sldMkLst>
      </pc:sldChg>
      <pc:sldChg chg="modSp">
        <pc:chgData name="Sue Alder" userId="S::sue.alder@thecdi.net::bbb8460b-95bb-40d6-b357-8e623291afdf" providerId="AD" clId="Web-{00000000-0000-0000-0000-000000000000}" dt="2026-09-02T12:56:37" v="44" actId="20577"/>
        <pc:sldMkLst>
          <pc:docMk/>
          <pc:sldMk cId="0" sldId="266"/>
        </pc:sldMkLst>
        <pc:spChg chg="mod">
          <ac:chgData name="Sue Alder" userId="S::sue.alder@thecdi.net::bbb8460b-95bb-40d6-b357-8e623291afdf" providerId="AD" clId="Web-{00000000-0000-0000-0000-000000000000}" dt="2026-09-02T12:56:37" v="44" actId="20577"/>
          <ac:spMkLst>
            <pc:docMk/>
            <pc:sldMk cId="0" sldId="266"/>
            <ac:spMk id="3" creationId="{00000000-0000-0000-0000-000000000000}"/>
          </ac:spMkLst>
        </pc:spChg>
      </pc:sldChg>
      <pc:sldChg chg="modNotes">
        <pc:chgData name="Sue Alder" userId="S::sue.alder@thecdi.net::bbb8460b-95bb-40d6-b357-8e623291afdf" providerId="AD" clId="Web-{00000000-0000-0000-0000-000000000000}" dt="2026-09-02T12:57:15.126" v="67"/>
        <pc:sldMkLst>
          <pc:docMk/>
          <pc:sldMk cId="0" sldId="267"/>
        </pc:sldMkLst>
      </pc:sldChg>
      <pc:sldChg chg="modNotes">
        <pc:chgData name="Sue Alder" userId="S::sue.alder@thecdi.net::bbb8460b-95bb-40d6-b357-8e623291afdf" providerId="AD" clId="Web-{00000000-0000-0000-0000-000000000000}" dt="2026-09-02T12:58:11.424" v="93"/>
        <pc:sldMkLst>
          <pc:docMk/>
          <pc:sldMk cId="0" sldId="268"/>
        </pc:sldMkLst>
      </pc:sldChg>
      <pc:sldChg chg="modNotes">
        <pc:chgData name="Sue Alder" userId="S::sue.alder@thecdi.net::bbb8460b-95bb-40d6-b357-8e623291afdf" providerId="AD" clId="Web-{00000000-0000-0000-0000-000000000000}" dt="2026-09-02T13:00:08.491" v="166"/>
        <pc:sldMkLst>
          <pc:docMk/>
          <pc:sldMk cId="0" sldId="271"/>
        </pc:sldMkLst>
      </pc:sldChg>
      <pc:sldChg chg="modNotes">
        <pc:chgData name="Sue Alder" userId="S::sue.alder@thecdi.net::bbb8460b-95bb-40d6-b357-8e623291afdf" providerId="AD" clId="Web-{00000000-0000-0000-0000-000000000000}" dt="2026-09-02T13:02:44.573" v="300"/>
        <pc:sldMkLst>
          <pc:docMk/>
          <pc:sldMk cId="0" sldId="272"/>
        </pc:sldMkLst>
      </pc:sldChg>
      <pc:sldChg chg="modNotes">
        <pc:chgData name="Sue Alder" userId="S::sue.alder@thecdi.net::bbb8460b-95bb-40d6-b357-8e623291afdf" providerId="AD" clId="Web-{00000000-0000-0000-0000-000000000000}" dt="2026-09-02T13:05:25.548" v="318"/>
        <pc:sldMkLst>
          <pc:docMk/>
          <pc:sldMk cId="0" sldId="281"/>
        </pc:sldMkLst>
      </pc:sldChg>
      <pc:sldChg chg="modSp">
        <pc:chgData name="Sue Alder" userId="S::sue.alder@thecdi.net::bbb8460b-95bb-40d6-b357-8e623291afdf" providerId="AD" clId="Web-{00000000-0000-0000-0000-000000000000}" dt="2026-09-02T13:05:49.049" v="320" actId="20577"/>
        <pc:sldMkLst>
          <pc:docMk/>
          <pc:sldMk cId="0" sldId="286"/>
        </pc:sldMkLst>
        <pc:spChg chg="mod">
          <ac:chgData name="Sue Alder" userId="S::sue.alder@thecdi.net::bbb8460b-95bb-40d6-b357-8e623291afdf" providerId="AD" clId="Web-{00000000-0000-0000-0000-000000000000}" dt="2026-09-02T13:05:49.049" v="320" actId="20577"/>
          <ac:spMkLst>
            <pc:docMk/>
            <pc:sldMk cId="0" sldId="286"/>
            <ac:spMk id="3" creationId="{00000000-0000-0000-0000-000000000000}"/>
          </ac:spMkLst>
        </pc:spChg>
      </pc:sldChg>
      <pc:sldChg chg="modNotes">
        <pc:chgData name="Sue Alder" userId="S::sue.alder@thecdi.net::bbb8460b-95bb-40d6-b357-8e623291afdf" providerId="AD" clId="Web-{00000000-0000-0000-0000-000000000000}" dt="2026-09-02T13:06:34.803" v="323"/>
        <pc:sldMkLst>
          <pc:docMk/>
          <pc:sldMk cId="0" sldId="287"/>
        </pc:sldMkLst>
      </pc:sldChg>
      <pc:sldChg chg="modNotes">
        <pc:chgData name="Sue Alder" userId="S::sue.alder@thecdi.net::bbb8460b-95bb-40d6-b357-8e623291afdf" providerId="AD" clId="Web-{00000000-0000-0000-0000-000000000000}" dt="2026-09-02T13:07:32.838" v="349"/>
        <pc:sldMkLst>
          <pc:docMk/>
          <pc:sldMk cId="0" sldId="290"/>
        </pc:sldMkLst>
      </pc:sldChg>
      <pc:sldChg chg="modSp modNotes">
        <pc:chgData name="Sue Alder" userId="S::sue.alder@thecdi.net::bbb8460b-95bb-40d6-b357-8e623291afdf" providerId="AD" clId="Web-{00000000-0000-0000-0000-000000000000}" dt="2026-09-02T13:08:27.295" v="353" actId="20577"/>
        <pc:sldMkLst>
          <pc:docMk/>
          <pc:sldMk cId="0" sldId="291"/>
        </pc:sldMkLst>
        <pc:spChg chg="mod">
          <ac:chgData name="Sue Alder" userId="S::sue.alder@thecdi.net::bbb8460b-95bb-40d6-b357-8e623291afdf" providerId="AD" clId="Web-{00000000-0000-0000-0000-000000000000}" dt="2026-09-02T13:08:27.295" v="353" actId="20577"/>
          <ac:spMkLst>
            <pc:docMk/>
            <pc:sldMk cId="0" sldId="291"/>
            <ac:spMk id="3" creationId="{00000000-0000-0000-0000-000000000000}"/>
          </ac:spMkLst>
        </pc:spChg>
      </pc:sldChg>
      <pc:sldChg chg="modNotes">
        <pc:chgData name="Sue Alder" userId="S::sue.alder@thecdi.net::bbb8460b-95bb-40d6-b357-8e623291afdf" providerId="AD" clId="Web-{00000000-0000-0000-0000-000000000000}" dt="2026-09-02T13:08:48.749" v="355"/>
        <pc:sldMkLst>
          <pc:docMk/>
          <pc:sldMk cId="0" sldId="292"/>
        </pc:sldMkLst>
      </pc:sldChg>
      <pc:sldChg chg="modSp">
        <pc:chgData name="Sue Alder" userId="S::sue.alder@thecdi.net::bbb8460b-95bb-40d6-b357-8e623291afdf" providerId="AD" clId="Web-{00000000-0000-0000-0000-000000000000}" dt="2026-09-02T13:09:25.064" v="372" actId="20577"/>
        <pc:sldMkLst>
          <pc:docMk/>
          <pc:sldMk cId="0" sldId="295"/>
        </pc:sldMkLst>
        <pc:spChg chg="mod">
          <ac:chgData name="Sue Alder" userId="S::sue.alder@thecdi.net::bbb8460b-95bb-40d6-b357-8e623291afdf" providerId="AD" clId="Web-{00000000-0000-0000-0000-000000000000}" dt="2026-09-02T13:09:25.064" v="372" actId="20577"/>
          <ac:spMkLst>
            <pc:docMk/>
            <pc:sldMk cId="0" sldId="295"/>
            <ac:spMk id="13" creationId="{1E8875CB-D312-72D4-094F-907E7467983A}"/>
          </ac:spMkLst>
        </pc:spChg>
      </pc:sldChg>
      <pc:sldChg chg="addSp modSp">
        <pc:chgData name="Sue Alder" userId="S::sue.alder@thecdi.net::bbb8460b-95bb-40d6-b357-8e623291afdf" providerId="AD" clId="Web-{00000000-0000-0000-0000-000000000000}" dt="2026-09-02T13:11:56.368" v="374" actId="1076"/>
        <pc:sldMkLst>
          <pc:docMk/>
          <pc:sldMk cId="4224634379" sldId="297"/>
        </pc:sldMkLst>
        <pc:spChg chg="add mod">
          <ac:chgData name="Sue Alder" userId="S::sue.alder@thecdi.net::bbb8460b-95bb-40d6-b357-8e623291afdf" providerId="AD" clId="Web-{00000000-0000-0000-0000-000000000000}" dt="2026-09-02T13:11:56.368" v="374" actId="1076"/>
          <ac:spMkLst>
            <pc:docMk/>
            <pc:sldMk cId="4224634379" sldId="297"/>
            <ac:spMk id="6" creationId="{A47AA284-AE0D-7161-6783-F9C551231749}"/>
          </ac:spMkLst>
        </pc:spChg>
      </pc:sldChg>
    </pc:docChg>
  </pc:docChgLst>
  <pc:docChgLst>
    <pc:chgData name="Michael Larbalestier" userId="S::michael.larbalestier@thecdi.net::c58b80f3-57af-497a-8174-33e39ec573f8" providerId="AD" clId="Web-{CD31873B-C10A-CF08-2069-701269339057}"/>
    <pc:docChg chg="modSld">
      <pc:chgData name="Michael Larbalestier" userId="S::michael.larbalestier@thecdi.net::c58b80f3-57af-497a-8174-33e39ec573f8" providerId="AD" clId="Web-{CD31873B-C10A-CF08-2069-701269339057}" dt="2026-09-30T17:14:43.386" v="10" actId="14100"/>
      <pc:docMkLst>
        <pc:docMk/>
      </pc:docMkLst>
      <pc:sldChg chg="addSp delSp modSp">
        <pc:chgData name="Michael Larbalestier" userId="S::michael.larbalestier@thecdi.net::c58b80f3-57af-497a-8174-33e39ec573f8" providerId="AD" clId="Web-{CD31873B-C10A-CF08-2069-701269339057}" dt="2026-09-30T17:14:43.386" v="10" actId="14100"/>
        <pc:sldMkLst>
          <pc:docMk/>
          <pc:sldMk cId="0" sldId="264"/>
        </pc:sldMkLst>
        <pc:spChg chg="mod">
          <ac:chgData name="Michael Larbalestier" userId="S::michael.larbalestier@thecdi.net::c58b80f3-57af-497a-8174-33e39ec573f8" providerId="AD" clId="Web-{CD31873B-C10A-CF08-2069-701269339057}" dt="2026-09-30T17:14:22.432" v="6" actId="20577"/>
          <ac:spMkLst>
            <pc:docMk/>
            <pc:sldMk cId="0" sldId="264"/>
            <ac:spMk id="7" creationId="{00000000-0000-0000-0000-000000000000}"/>
          </ac:spMkLst>
        </pc:spChg>
        <pc:spChg chg="mod">
          <ac:chgData name="Michael Larbalestier" userId="S::michael.larbalestier@thecdi.net::c58b80f3-57af-497a-8174-33e39ec573f8" providerId="AD" clId="Web-{CD31873B-C10A-CF08-2069-701269339057}" dt="2026-09-30T17:14:04.994" v="0" actId="1076"/>
          <ac:spMkLst>
            <pc:docMk/>
            <pc:sldMk cId="0" sldId="264"/>
            <ac:spMk id="9" creationId="{00000000-0000-0000-0000-000000000000}"/>
          </ac:spMkLst>
        </pc:spChg>
        <pc:spChg chg="mod">
          <ac:chgData name="Michael Larbalestier" userId="S::michael.larbalestier@thecdi.net::c58b80f3-57af-497a-8174-33e39ec573f8" providerId="AD" clId="Web-{CD31873B-C10A-CF08-2069-701269339057}" dt="2026-09-30T17:14:07.291" v="1" actId="1076"/>
          <ac:spMkLst>
            <pc:docMk/>
            <pc:sldMk cId="0" sldId="264"/>
            <ac:spMk id="10" creationId="{00000000-0000-0000-0000-000000000000}"/>
          </ac:spMkLst>
        </pc:spChg>
        <pc:spChg chg="mod">
          <ac:chgData name="Michael Larbalestier" userId="S::michael.larbalestier@thecdi.net::c58b80f3-57af-497a-8174-33e39ec573f8" providerId="AD" clId="Web-{CD31873B-C10A-CF08-2069-701269339057}" dt="2026-09-30T17:14:10.932" v="2" actId="1076"/>
          <ac:spMkLst>
            <pc:docMk/>
            <pc:sldMk cId="0" sldId="264"/>
            <ac:spMk id="11" creationId="{00000000-0000-0000-0000-000000000000}"/>
          </ac:spMkLst>
        </pc:spChg>
        <pc:picChg chg="add mod">
          <ac:chgData name="Michael Larbalestier" userId="S::michael.larbalestier@thecdi.net::c58b80f3-57af-497a-8174-33e39ec573f8" providerId="AD" clId="Web-{CD31873B-C10A-CF08-2069-701269339057}" dt="2026-09-30T17:14:43.386" v="10" actId="14100"/>
          <ac:picMkLst>
            <pc:docMk/>
            <pc:sldMk cId="0" sldId="264"/>
            <ac:picMk id="5" creationId="{30CCD761-F055-5441-49F8-03C1E9182B3E}"/>
          </ac:picMkLst>
        </pc:picChg>
      </pc:sldChg>
    </pc:docChg>
  </pc:docChgLst>
  <pc:docChgLst>
    <pc:chgData name="Sue Alder" userId="S::sue.alder@thecdi.net::bbb8460b-95bb-40d6-b357-8e623291afdf" providerId="AD" clId="Web-{A00B6406-451B-ABC8-8B5C-783203BEBEEA}"/>
    <pc:docChg chg="delSld modSld">
      <pc:chgData name="Sue Alder" userId="S::sue.alder@thecdi.net::bbb8460b-95bb-40d6-b357-8e623291afdf" providerId="AD" clId="Web-{A00B6406-451B-ABC8-8B5C-783203BEBEEA}" dt="2026-10-02T07:42:27.356" v="2"/>
      <pc:docMkLst>
        <pc:docMk/>
      </pc:docMkLst>
      <pc:sldChg chg="modSp del">
        <pc:chgData name="Sue Alder" userId="S::sue.alder@thecdi.net::bbb8460b-95bb-40d6-b357-8e623291afdf" providerId="AD" clId="Web-{A00B6406-451B-ABC8-8B5C-783203BEBEEA}" dt="2026-10-02T07:42:27.356" v="2"/>
        <pc:sldMkLst>
          <pc:docMk/>
          <pc:sldMk cId="0" sldId="296"/>
        </pc:sldMkLst>
        <pc:spChg chg="mod">
          <ac:chgData name="Sue Alder" userId="S::sue.alder@thecdi.net::bbb8460b-95bb-40d6-b357-8e623291afdf" providerId="AD" clId="Web-{A00B6406-451B-ABC8-8B5C-783203BEBEEA}" dt="2026-10-02T07:42:16.684" v="1" actId="1076"/>
          <ac:spMkLst>
            <pc:docMk/>
            <pc:sldMk cId="0" sldId="296"/>
            <ac:spMk id="2" creationId="{00000000-0000-0000-0000-000000000000}"/>
          </ac:spMkLst>
        </pc:spChg>
      </pc:sldChg>
    </pc:docChg>
  </pc:docChgLst>
  <pc:docChgLst>
    <pc:chgData name="Sue Alder" userId="bbb8460b-95bb-40d6-b357-8e623291afdf" providerId="ADAL" clId="{A31854A1-01A6-4D3B-A869-91A1FD24A4B0}"/>
    <pc:docChg chg="custSel modSld">
      <pc:chgData name="Sue Alder" userId="bbb8460b-95bb-40d6-b357-8e623291afdf" providerId="ADAL" clId="{A31854A1-01A6-4D3B-A869-91A1FD24A4B0}" dt="2026-09-10T08:04:15.761" v="69"/>
      <pc:docMkLst>
        <pc:docMk/>
      </pc:docMkLst>
      <pc:sldChg chg="modSp mod">
        <pc:chgData name="Sue Alder" userId="bbb8460b-95bb-40d6-b357-8e623291afdf" providerId="ADAL" clId="{A31854A1-01A6-4D3B-A869-91A1FD24A4B0}" dt="2026-09-10T07:59:18.554" v="2" actId="14100"/>
        <pc:sldMkLst>
          <pc:docMk/>
          <pc:sldMk cId="0" sldId="263"/>
        </pc:sldMkLst>
        <pc:spChg chg="mod">
          <ac:chgData name="Sue Alder" userId="bbb8460b-95bb-40d6-b357-8e623291afdf" providerId="ADAL" clId="{A31854A1-01A6-4D3B-A869-91A1FD24A4B0}" dt="2026-09-10T07:59:18.554" v="2" actId="14100"/>
          <ac:spMkLst>
            <pc:docMk/>
            <pc:sldMk cId="0" sldId="263"/>
            <ac:spMk id="2" creationId="{00000000-0000-0000-0000-000000000000}"/>
          </ac:spMkLst>
        </pc:spChg>
      </pc:sldChg>
      <pc:sldChg chg="addSp modSp mod modNotesTx">
        <pc:chgData name="Sue Alder" userId="bbb8460b-95bb-40d6-b357-8e623291afdf" providerId="ADAL" clId="{A31854A1-01A6-4D3B-A869-91A1FD24A4B0}" dt="2026-09-10T08:04:15.761" v="69"/>
        <pc:sldMkLst>
          <pc:docMk/>
          <pc:sldMk cId="0" sldId="264"/>
        </pc:sldMkLst>
        <pc:spChg chg="mod">
          <ac:chgData name="Sue Alder" userId="bbb8460b-95bb-40d6-b357-8e623291afdf" providerId="ADAL" clId="{A31854A1-01A6-4D3B-A869-91A1FD24A4B0}" dt="2026-09-10T08:03:45.854" v="66" actId="1076"/>
          <ac:spMkLst>
            <pc:docMk/>
            <pc:sldMk cId="0" sldId="264"/>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7898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xnTcCUxDiKI"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she-association.org.uk/news/the-new-ofsted-framework-five-key-considerations-for-pshe/rshe-leads-and-school-leader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Welcome delegates to Core Day 3. Position today as the final Core day: moving from understanding and design to leading, evaluating and improving. Keep the distinction from Extension clear: Core applies evaluation and improvement tools; Extension later takes leadership and organisational decision-making into greater strategic depth.</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Talk through the eight outcomes exactly as in the source. Explain that the day moves through programme coherence, evaluation, change, improvement planning and colleague development.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journey exactly as shown. Reinforce the progression: Day 1 Understand → Day 2 Design → Day 3 Lead, Evaluate &amp; Improve. The central question is whether provision is working and what needs to improve.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At the end of Day 2 delegates identified strategic aims. Ask them to choose one priority and work through the source questions. Note that 'What evidence informed it?' appears twice in the source; use the second occurrence as an opportunity to ask whether any new evidence has emerged since Day 2 rather than silently changing the visible content.</a:t>
            </a:r>
            <a:r>
              <a:rPr lang="en-US" dirty="0"/>
              <a:t> They can add notes in their workbook PG 26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Teach the progression from provision to impact. Explain the difference between activity/output and learning/outcome. Use the source statement: a busy careers programme is not necessarily an effective careers programme.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source message: a Careers Leader is not simply responsible for individual activities; the role is to make sure different strands connect into a coherent learner journey. Ask delegates what strands make up their programme.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Revisit the six CDI Career Development Framework areas from the source. Do not reteach the framework in full; use it as a lens for checking whether programme learning is broad and progressive.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'Blizzard of activities' as the key risk. Ask delegates what this looks like in practice: lots of events, repetition, weak sequencing, unclear outcomes or inequitable access. Lead directly into the coherence question.</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Oakfield Academy case study from the learner </a:t>
            </a:r>
            <a:r>
              <a:rPr lang="en-US" dirty="0"/>
              <a:t>workbook PG 27.</a:t>
            </a:r>
            <a:r>
              <a:rPr dirty="0"/>
              <a:t> The source framing is 'Lots happening – but is it a programme?' Ask learners to identify evidence of activity, progression, coherence, inclusion and learning outcomes. </a:t>
            </a:r>
            <a:r>
              <a:rPr lang="en-US" dirty="0"/>
              <a:t>Here is the link to the case study:</a:t>
            </a:r>
            <a:r>
              <a:rPr lang="en-GB" sz="1200" b="0" i="0" dirty="0">
                <a:solidFill>
                  <a:srgbClr val="000000"/>
                </a:solidFill>
                <a:effectLst/>
                <a:latin typeface="Aptos" panose="020B0004020202020204" pitchFamily="34" charset="0"/>
              </a:rPr>
              <a:t> </a:t>
            </a:r>
            <a:r>
              <a:rPr lang="en-GB" sz="1200" b="0" i="0" dirty="0">
                <a:effectLst/>
                <a:latin typeface="Aptos" panose="020B0004020202020204" pitchFamily="34" charset="0"/>
                <a:hlinkClick r:id="rId3" tooltip="https://youtu.be/xnTcCUxDiKI"/>
              </a:rPr>
              <a:t>https://youtu.be/xnTcCUxDiKI</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Ask delegates to independently review their </a:t>
            </a:r>
            <a:r>
              <a:rPr dirty="0" err="1"/>
              <a:t>programme</a:t>
            </a:r>
            <a:r>
              <a:rPr dirty="0"/>
              <a:t> using the three source questions. Encourage evidence-based reflection rather than general impressions.</a:t>
            </a:r>
            <a:r>
              <a:rPr lang="en-US" dirty="0"/>
              <a:t> Space for review page 28 of the workbook.</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what makes Gatsby 4 particularly dependent on other colleagues? Draw out subject expertise, curriculum ownership, teacher confidence and whole-school consistency. Keep this at Core </a:t>
            </a:r>
            <a:r>
              <a:rPr dirty="0" err="1"/>
              <a:t>programme</a:t>
            </a:r>
            <a:r>
              <a:rPr dirty="0"/>
              <a:t>-design level.</a:t>
            </a:r>
            <a:r>
              <a:rPr lang="en-US" dirty="0"/>
              <a:t> Activity in the workbook for them to complete PG 29: they need to complete the activity and then review what makes GB4 particularly dependent on other colleagues, one action they could take to strengthen GB4</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Revisit the Universal Framework as in the source. Ask how it can support a coherent programme and how it connects to curriculum learning. Avoid adding new framework content not present in the source.</a:t>
            </a:r>
            <a:r>
              <a:rPr lang="en-US" dirty="0"/>
              <a:t> Can use as a discussion, they can add notes to their workbook after the Talentino slide split into groups to discuss either skills builder or Talentino</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Revisit Talentino as an inclusive careers education resource. </a:t>
            </a:r>
            <a:r>
              <a:rPr lang="en-US" dirty="0"/>
              <a:t>Split into groups to complete the activities for Skills builder or Talentino PG 30 and 31</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pPr marL="114300" marR="0" lvl="0" algn="l" defTabSz="914400" rtl="0" eaLnBrk="1" fontAlgn="auto" latinLnBrk="0" hangingPunct="1">
              <a:lnSpc>
                <a:spcPct val="90000"/>
              </a:lnSpc>
              <a:spcBef>
                <a:spcPts val="1000"/>
              </a:spcBef>
              <a:spcAft>
                <a:spcPts val="0"/>
              </a:spcAft>
              <a:buClr>
                <a:srgbClr val="000000"/>
              </a:buClr>
              <a:buSzPts val="1800"/>
              <a:tabLst/>
              <a:defRPr/>
            </a:pPr>
            <a:r>
              <a:rPr dirty="0"/>
              <a:t>Use the existing PSHE/RSHE framework resource and the source reference to the renewed Ofsted Framework's five key considerations for PSHE/RSHE leads and school leaders. Keep this as a programme-design connection rather than expanding into an Ofsted briefing.</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hlinkClick r:id="rId3"/>
              </a:rPr>
              <a:t> The renewed Ofsted Framework – five key considerations for PSHE/RSHE leads and school leaders</a:t>
            </a:r>
            <a:endParaRPr lang="en-US" sz="2800" b="0" i="0" u="none" strike="noStrike" kern="0" cap="none" spc="0" normalizeH="0" baseline="0" noProof="0" dirty="0">
              <a:ln>
                <a:noFill/>
              </a:ln>
              <a:solidFill>
                <a:srgbClr val="000000"/>
              </a:solidFill>
              <a:effectLst/>
              <a:uLnTx/>
              <a:uFillTx/>
              <a:latin typeface="Calibri"/>
              <a:ea typeface="Calibri"/>
              <a:cs typeface="Calibri"/>
            </a:endParaRPr>
          </a:p>
          <a:p>
            <a:r>
              <a:rPr lang="en-US" dirty="0"/>
              <a:t>In the workbook PG32 they are asked to consider the following: </a:t>
            </a:r>
            <a:r>
              <a:rPr lang="en-US" dirty="0">
                <a:solidFill>
                  <a:srgbClr val="002465"/>
                </a:solidFill>
              </a:rPr>
              <a:t>Where does career learning currently sit within PSHE/RSHE? What career-related learning is already being delivered through PSHE/RSHE? Where is there overlap with other parts of the curriculum? Are there any gaps? Is there any unnecessary repetition? Who should you work with to improve alignment? </a:t>
            </a:r>
            <a:endParaRPr lang="en-US" dirty="0">
              <a:solidFill>
                <a:srgbClr val="000000"/>
              </a:solidFill>
            </a:endParaRPr>
          </a:p>
          <a:p>
            <a:r>
              <a:rPr lang="en-US" dirty="0">
                <a:solidFill>
                  <a:srgbClr val="002465"/>
                </a:solidFill>
              </a:rPr>
              <a:t>Where is there an opportunity to strengthen the connection between careers and PSHE/RSHE?</a:t>
            </a:r>
            <a:endParaRPr lang="en-US" dirty="0">
              <a:solidFill>
                <a:srgbClr val="000000"/>
              </a:solidFill>
            </a:endParaRPr>
          </a:p>
          <a:p>
            <a:r>
              <a:rPr lang="en-US" dirty="0">
                <a:solidFill>
                  <a:srgbClr val="002465"/>
                </a:solidFill>
              </a:rPr>
              <a:t> </a:t>
            </a:r>
            <a:endParaRPr lang="en-US" dirty="0"/>
          </a:p>
          <a:p>
            <a:r>
              <a:rPr lang="en-US" dirty="0">
                <a:solidFill>
                  <a:srgbClr val="002465"/>
                </a:solidFill>
              </a:rPr>
              <a:t>What would be the benefit for learners?</a:t>
            </a:r>
            <a:endParaRPr lang="en-US" dirty="0"/>
          </a:p>
          <a:p>
            <a:endParaRPr lang="en-US" dirty="0">
              <a:solidFill>
                <a:srgbClr val="002465"/>
              </a:solidFill>
            </a:endParaRPr>
          </a:p>
          <a:p>
            <a:r>
              <a:rPr lang="en-US" dirty="0">
                <a:solidFill>
                  <a:srgbClr val="002465"/>
                </a:solidFill>
              </a:rPr>
              <a:t> </a:t>
            </a:r>
            <a:endParaRPr lang="en-US" dirty="0"/>
          </a:p>
          <a:p>
            <a:endParaRPr lang="en-US" dirty="0">
              <a:solidFill>
                <a:srgbClr val="002465"/>
              </a:solidFill>
            </a:endParaRP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Teach the eight design considerations</a:t>
            </a:r>
            <a:r>
              <a:rPr lang="en-US" dirty="0"/>
              <a:t>.</a:t>
            </a:r>
            <a:r>
              <a:rPr dirty="0"/>
              <a:t> Emphasise the source statement: design should begin with intended learning – not the activity.</a:t>
            </a:r>
            <a:r>
              <a:rPr lang="en-US" dirty="0"/>
              <a:t> They can complete the activity in their workbook PG 33, this can be done after the training if there is not enough time.</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Talk through the seven-stage source framework: review provision/practice; identify learner needs; define aims/objectives/outcomes; design/deliver; assess learning; monitor/review/evaluate; plan improvement. Explain that curriculum planning and development are cyclical.</a:t>
            </a:r>
            <a:r>
              <a:rPr lang="en-US" dirty="0"/>
              <a:t> There are activities in the workbook 35 and 36 for curriculum planning and Spiral curriculum again this can be completed after the course. Unless there is time to complete in groups.</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Explain the source sequence as a progression rather than a one-off set of activities. Ask where learners revisit and deepen learning over time.</a:t>
            </a:r>
          </a:p>
          <a:p>
            <a:endParaRPr lang="en-US" dirty="0"/>
          </a:p>
          <a:p>
            <a:endParaRPr lang="en-US"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source Year 9 question</a:t>
            </a:r>
            <a:r>
              <a:rPr lang="en-US" dirty="0"/>
              <a:t> in the workbook</a:t>
            </a:r>
            <a:r>
              <a:rPr dirty="0"/>
              <a:t> to shift thinking from activities to intended learning. Ask delegates to take one existing activity and state what learners need to know, understand and be able to do.</a:t>
            </a:r>
            <a:r>
              <a:rPr lang="en-US" dirty="0"/>
              <a:t> The activity asks the delegates to think about the following: </a:t>
            </a:r>
            <a:r>
              <a:rPr lang="en-US" dirty="0">
                <a:solidFill>
                  <a:srgbClr val="002465"/>
                </a:solidFill>
              </a:rPr>
              <a:t>What do these learners need? What do they know? What should they understand? What should they be able to do? What learning outcome should you set? What activity would support that outcome? How would you assess whether the learning has taken place? PG 37</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Test Your Own </a:t>
            </a:r>
            <a:r>
              <a:rPr dirty="0" err="1"/>
              <a:t>Programme</a:t>
            </a:r>
            <a:r>
              <a:rPr dirty="0"/>
              <a:t> activity in the workbook. Ask delegates to test coherence, progression, inclusion and intended learning using the preceding taught content</a:t>
            </a:r>
            <a:r>
              <a:rPr lang="en-US" dirty="0"/>
              <a:t> for one part of their existing </a:t>
            </a:r>
            <a:r>
              <a:rPr lang="en-US" dirty="0" err="1"/>
              <a:t>programme</a:t>
            </a:r>
            <a:r>
              <a:rPr lang="en-US" dirty="0"/>
              <a:t> PG 38</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Ask delegates to discuss what evaluation is before giving a definition. Use the source prompts What / How / Why and then report back their thoughts.</a:t>
            </a:r>
            <a:r>
              <a:rPr lang="en-US" dirty="0"/>
              <a:t> Notes can be made in the work book PG 39</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source statement: Evaluation should result in action. Explain that evaluation is purposeful evidence gathering and judgement used to improve provision, not data collection for its own sake.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existing Kirkpatrick model resource from the source deck. Explain the levels in the way the programme materials intend, and ask what different evidence would be needed at each level. Keep this applied to careers provision.</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Facilitate the Riverside College case exactly from the source. The key learning is that participation, satisfaction and benchmark achievement do not alone demonstrate impact. Ask what the data does show, what it does not show and what additional evidence is needed.</a:t>
            </a:r>
            <a:r>
              <a:rPr lang="en-US" dirty="0"/>
              <a:t> Split into groups to complete the activity PG 40 of the workbook. Split into groups to complete the activity.</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statement as the change/resistance case. Ask delegates what may </a:t>
            </a:r>
            <a:r>
              <a:rPr lang="en-US" dirty="0"/>
              <a:t>lie behind the response and how they could use evidence, relationships, and a manageable-change</a:t>
            </a:r>
            <a:r>
              <a:rPr dirty="0"/>
              <a:t> approach. </a:t>
            </a:r>
            <a:r>
              <a:rPr lang="en-US" dirty="0"/>
              <a:t>Put them into groups to discuss. Workbook page 41</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Teach the three source dimensions: organisational, group and individual. Use the listed examples and ask delegates to identify which dimension may be present in Meadow View or their own change context.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Teach PDCA using the exact source stages. Explain its usefulness for testing a change on a small scale and adapting before wider implementation.</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existing Lewin model visual/resource from the source deck. Explain the three stages as presented in the programme materials and ask delegates where resistance/support may need attention at each stage.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existing Fisher Personal Transition Curve visual from the source deck, including its attribution. Explain that individuals may experience change differently and not in a neat linear sequence. Use it to consider support during change.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source prompts. Ask delegates to think about a real change, </a:t>
            </a:r>
            <a:r>
              <a:rPr lang="en-US" dirty="0"/>
              <a:t>the barriers at the individual/group/</a:t>
            </a:r>
            <a:r>
              <a:rPr lang="en-US" dirty="0" err="1"/>
              <a:t>organisational</a:t>
            </a:r>
            <a:r>
              <a:rPr lang="en-US" dirty="0"/>
              <a:t> levels, and which of Lewin, PDCA,</a:t>
            </a:r>
            <a:r>
              <a:rPr dirty="0"/>
              <a:t> or Fisher resonates most. The source also asks 'What will you do about work experience?' — retain this as a practical prompt.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Ask delegates what an improvement plan should include</a:t>
            </a:r>
            <a:r>
              <a:rPr lang="en-US" dirty="0"/>
              <a:t> </a:t>
            </a:r>
            <a:r>
              <a:rPr dirty="0"/>
              <a:t> Reinforce the</a:t>
            </a:r>
            <a:r>
              <a:rPr lang="en-US" dirty="0"/>
              <a:t> </a:t>
            </a:r>
            <a:r>
              <a:rPr dirty="0"/>
              <a:t> statement: recommendations should be justified by evidence – not preference.</a:t>
            </a:r>
            <a:r>
              <a:rPr lang="en-US" dirty="0"/>
              <a:t> They can make notes in the workbook PG41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Teach the source methods for analysing training needs. Explain that different methods provide different evidence. Ask which method is realistic and proportionate in delegates' settings.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Development Doesn't Always Mean a Training Course. Ask delegates for alternatives such as coaching, modelling, resources, peer support or briefing only where these arise naturally from discussion; do not add them as formal source content.</a:t>
            </a:r>
            <a:r>
              <a:rPr lang="en-US" dirty="0"/>
              <a:t> They can make notes in their workbook PG 43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a:t>
            </a:r>
            <a:r>
              <a:rPr lang="en-US" dirty="0"/>
              <a:t>th</a:t>
            </a:r>
            <a:r>
              <a:rPr dirty="0"/>
              <a:t> example and reflection questions. Ask delegates to draft one sentence linking a training need to a matching activity, then justify it using TNA evidence and intended individual/</a:t>
            </a:r>
            <a:r>
              <a:rPr dirty="0" err="1"/>
              <a:t>organisational</a:t>
            </a:r>
            <a:r>
              <a:rPr dirty="0"/>
              <a:t> outcomes.</a:t>
            </a:r>
            <a:r>
              <a:rPr lang="en-US" dirty="0"/>
              <a:t> Ask the group to complete this as an individual activity PG 44 in the workbook.</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a:t>
            </a:r>
            <a:r>
              <a:rPr lang="en-US" dirty="0"/>
              <a:t>t</a:t>
            </a:r>
            <a:r>
              <a:rPr dirty="0"/>
              <a:t> continuous improvement is not a once-a-year activity. Connect evaluation, improvement action, colleague development and re-evaluation into an ongoing cycle.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Set the source challenge exactly: take one action from the improvement plan and record what was done, what happened, what was learned and what needs to happen next.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Allow individual reflection using the three source questions. Encourage concrete actions and support needs. These reflections should link to delegates' ongoing practice and programme improvement.</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36B98-C1B3-9C53-A587-920D63B33D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F8AB0-608E-B8BB-988F-C67E792F4A08}"/>
              </a:ext>
            </a:extLst>
          </p:cNvPr>
          <p:cNvSpPr>
            <a:spLocks noGrp="1" noRot="1" noChangeAspect="1"/>
          </p:cNvSpPr>
          <p:nvPr>
            <p:ph type="sldImg" idx="2"/>
          </p:nvPr>
        </p:nvSpPr>
        <p:spPr/>
        <p:txBody>
          <a:bodyPr/>
          <a:lstStyle/>
          <a:p>
            <a:endParaRPr lang="en-GB"/>
          </a:p>
        </p:txBody>
      </p:sp>
      <p:sp>
        <p:nvSpPr>
          <p:cNvPr id="3" name="Notes Placeholder 2">
            <a:extLst>
              <a:ext uri="{FF2B5EF4-FFF2-40B4-BE49-F238E27FC236}">
                <a16:creationId xmlns:a16="http://schemas.microsoft.com/office/drawing/2014/main" id="{8A7AD277-86B0-9540-6FAE-42BAA18E0CC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36F09D28-CD9C-A77B-A817-BA8FAE4551B9}"/>
              </a:ext>
            </a:extLst>
          </p:cNvPr>
          <p:cNvSpPr>
            <a:spLocks noGrp="1"/>
          </p:cNvSpPr>
          <p:nvPr>
            <p:ph type="sldNum" sz="quarter" idx="5"/>
          </p:nvPr>
        </p:nvSpPr>
        <p:spPr/>
        <p:txBody>
          <a:bodyPr/>
          <a:lstStyle/>
          <a:p>
            <a:endParaRPr lang="en-GB"/>
          </a:p>
        </p:txBody>
      </p:sp>
    </p:spTree>
    <p:extLst>
      <p:ext uri="{BB962C8B-B14F-4D97-AF65-F5344CB8AC3E}">
        <p14:creationId xmlns:p14="http://schemas.microsoft.com/office/powerpoint/2010/main" val="1285022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ideo" Target="https://www.youtube.com/embed/xnTcCUxDiKI?feature=oembed" TargetMode="Externa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www.skillsbuilder.uk/universal-framework"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https://youtu.be/EU3vcpVDuEA" TargetMode="External"/><Relationship Id="rId3" Type="http://schemas.openxmlformats.org/officeDocument/2006/relationships/hyperlink" Target="https://youtu.be/Gqsqo5ptBY4" TargetMode="External"/><Relationship Id="rId7" Type="http://schemas.openxmlformats.org/officeDocument/2006/relationships/hyperlink" Target="https://youtu.be/kwGoY6TRQP4"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hyperlink" Target="https://youtu.be/ZuRn9pRqMQ8" TargetMode="External"/><Relationship Id="rId5" Type="http://schemas.openxmlformats.org/officeDocument/2006/relationships/hyperlink" Target="https://youtu.be/e91JoBUZm5E" TargetMode="External"/><Relationship Id="rId4" Type="http://schemas.openxmlformats.org/officeDocument/2006/relationships/hyperlink" Target="https://youtu.be/RYpe3KR0Un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9144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85800" y="594360"/>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CORE PROGRAMME</a:t>
            </a:r>
          </a:p>
        </p:txBody>
      </p:sp>
      <p:sp>
        <p:nvSpPr>
          <p:cNvPr id="4" name="TextBox 3"/>
          <p:cNvSpPr txBox="1"/>
          <p:nvPr/>
        </p:nvSpPr>
        <p:spPr>
          <a:xfrm>
            <a:off x="685800" y="1325880"/>
            <a:ext cx="7315200" cy="1417320"/>
          </a:xfrm>
          <a:prstGeom prst="rect">
            <a:avLst/>
          </a:prstGeom>
          <a:noFill/>
        </p:spPr>
        <p:txBody>
          <a:bodyPr wrap="square" anchor="ctr">
            <a:spAutoFit/>
          </a:bodyPr>
          <a:lstStyle/>
          <a:p>
            <a:pPr algn="l"/>
            <a:r>
              <a:rPr sz="3300" b="1">
                <a:solidFill>
                  <a:srgbClr val="0D2B5E"/>
                </a:solidFill>
                <a:latin typeface="Aptos"/>
              </a:rPr>
              <a:t>Leading, Evaluating and Improving
your Careers Programme</a:t>
            </a:r>
          </a:p>
        </p:txBody>
      </p:sp>
      <p:sp>
        <p:nvSpPr>
          <p:cNvPr id="5" name="TextBox 4"/>
          <p:cNvSpPr txBox="1"/>
          <p:nvPr/>
        </p:nvSpPr>
        <p:spPr>
          <a:xfrm>
            <a:off x="713232" y="3063240"/>
            <a:ext cx="2743200" cy="457200"/>
          </a:xfrm>
          <a:prstGeom prst="rect">
            <a:avLst/>
          </a:prstGeom>
          <a:noFill/>
        </p:spPr>
        <p:txBody>
          <a:bodyPr wrap="square" anchor="ctr">
            <a:spAutoFit/>
          </a:bodyPr>
          <a:lstStyle/>
          <a:p>
            <a:pPr algn="l"/>
            <a:r>
              <a:rPr sz="2000" b="1">
                <a:solidFill>
                  <a:srgbClr val="C40069"/>
                </a:solidFill>
                <a:latin typeface="Aptos"/>
              </a:rPr>
              <a:t>Day 3</a:t>
            </a:r>
          </a:p>
        </p:txBody>
      </p:sp>
      <p:sp>
        <p:nvSpPr>
          <p:cNvPr id="6" name="Rounded Rectangle 5"/>
          <p:cNvSpPr/>
          <p:nvPr/>
        </p:nvSpPr>
        <p:spPr>
          <a:xfrm>
            <a:off x="8458200" y="2116836"/>
            <a:ext cx="24688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COHERENCE</a:t>
            </a:r>
          </a:p>
        </p:txBody>
      </p:sp>
      <p:sp>
        <p:nvSpPr>
          <p:cNvPr id="7" name="Rounded Rectangle 6"/>
          <p:cNvSpPr/>
          <p:nvPr/>
        </p:nvSpPr>
        <p:spPr>
          <a:xfrm>
            <a:off x="8458200" y="3570732"/>
            <a:ext cx="246888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EVALUATION</a:t>
            </a:r>
          </a:p>
        </p:txBody>
      </p:sp>
      <p:sp>
        <p:nvSpPr>
          <p:cNvPr id="8" name="Rounded Rectangle 7"/>
          <p:cNvSpPr/>
          <p:nvPr/>
        </p:nvSpPr>
        <p:spPr>
          <a:xfrm>
            <a:off x="8458200" y="5056632"/>
            <a:ext cx="246888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dirty="0">
                <a:solidFill>
                  <a:srgbClr val="FFFFFF"/>
                </a:solidFill>
                <a:latin typeface="Aptos"/>
              </a:rPr>
              <a:t>IMPROVEMENT</a:t>
            </a:r>
          </a:p>
        </p:txBody>
      </p:sp>
      <p:sp>
        <p:nvSpPr>
          <p:cNvPr id="9" name="TextBox 8"/>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a:t>
            </a:r>
          </a:p>
        </p:txBody>
      </p:sp>
      <p:pic>
        <p:nvPicPr>
          <p:cNvPr id="11" name="Picture 10">
            <a:extLst>
              <a:ext uri="{FF2B5EF4-FFF2-40B4-BE49-F238E27FC236}">
                <a16:creationId xmlns:a16="http://schemas.microsoft.com/office/drawing/2014/main" id="{7A7AE3F8-D195-DAF9-C6C5-83D2A32D8877}"/>
              </a:ext>
            </a:extLst>
          </p:cNvPr>
          <p:cNvPicPr>
            <a:picLocks noChangeAspect="1"/>
          </p:cNvPicPr>
          <p:nvPr/>
        </p:nvPicPr>
        <p:blipFill>
          <a:blip r:embed="rId3"/>
          <a:stretch>
            <a:fillRect/>
          </a:stretch>
        </p:blipFill>
        <p:spPr>
          <a:xfrm>
            <a:off x="9692640" y="246837"/>
            <a:ext cx="1261981" cy="11888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Learning Outcomes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a:t>
            </a:r>
          </a:p>
        </p:txBody>
      </p:sp>
      <p:sp>
        <p:nvSpPr>
          <p:cNvPr id="6" name="Rounded Rectangle 5"/>
          <p:cNvSpPr/>
          <p:nvPr/>
        </p:nvSpPr>
        <p:spPr>
          <a:xfrm>
            <a:off x="594360" y="1097280"/>
            <a:ext cx="5257800" cy="932688"/>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1170432"/>
            <a:ext cx="5020056" cy="292608"/>
          </a:xfrm>
          <a:prstGeom prst="rect">
            <a:avLst/>
          </a:prstGeom>
          <a:noFill/>
        </p:spPr>
        <p:txBody>
          <a:bodyPr wrap="square" anchor="ctr">
            <a:spAutoFit/>
          </a:bodyPr>
          <a:lstStyle/>
          <a:p>
            <a:pPr algn="l"/>
            <a:r>
              <a:rPr sz="1300" b="1">
                <a:solidFill>
                  <a:srgbClr val="009199"/>
                </a:solidFill>
                <a:latin typeface="Aptos"/>
              </a:rPr>
              <a:t>1</a:t>
            </a:r>
          </a:p>
        </p:txBody>
      </p:sp>
      <p:sp>
        <p:nvSpPr>
          <p:cNvPr id="8" name="TextBox 7"/>
          <p:cNvSpPr txBox="1"/>
          <p:nvPr/>
        </p:nvSpPr>
        <p:spPr>
          <a:xfrm>
            <a:off x="713232" y="1602797"/>
            <a:ext cx="5020056" cy="250838"/>
          </a:xfrm>
          <a:prstGeom prst="rect">
            <a:avLst/>
          </a:prstGeom>
          <a:noFill/>
        </p:spPr>
        <p:txBody>
          <a:bodyPr wrap="square" lIns="91440" tIns="45720" rIns="91440" bIns="45720" anchor="ctr">
            <a:spAutoFit/>
          </a:bodyPr>
          <a:lstStyle/>
          <a:p>
            <a:pPr algn="l"/>
            <a:r>
              <a:rPr sz="1000" b="0" dirty="0">
                <a:solidFill>
                  <a:srgbClr val="2D3741"/>
                </a:solidFill>
                <a:latin typeface="Aptos"/>
              </a:rPr>
              <a:t>Review the coherence and progression of your careers programme.</a:t>
            </a:r>
          </a:p>
        </p:txBody>
      </p:sp>
      <p:sp>
        <p:nvSpPr>
          <p:cNvPr id="9" name="Rounded Rectangle 8"/>
          <p:cNvSpPr/>
          <p:nvPr/>
        </p:nvSpPr>
        <p:spPr>
          <a:xfrm>
            <a:off x="6217920" y="1097280"/>
            <a:ext cx="5257800" cy="932688"/>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36792" y="1170432"/>
            <a:ext cx="5020056" cy="292608"/>
          </a:xfrm>
          <a:prstGeom prst="rect">
            <a:avLst/>
          </a:prstGeom>
          <a:noFill/>
        </p:spPr>
        <p:txBody>
          <a:bodyPr wrap="square" anchor="ctr">
            <a:spAutoFit/>
          </a:bodyPr>
          <a:lstStyle/>
          <a:p>
            <a:pPr algn="l"/>
            <a:r>
              <a:rPr sz="1300" b="1">
                <a:solidFill>
                  <a:srgbClr val="C40069"/>
                </a:solidFill>
                <a:latin typeface="Aptos"/>
              </a:rPr>
              <a:t>2</a:t>
            </a:r>
          </a:p>
        </p:txBody>
      </p:sp>
      <p:sp>
        <p:nvSpPr>
          <p:cNvPr id="11" name="TextBox 10"/>
          <p:cNvSpPr txBox="1"/>
          <p:nvPr/>
        </p:nvSpPr>
        <p:spPr>
          <a:xfrm>
            <a:off x="6336792" y="1490472"/>
            <a:ext cx="5020056" cy="475488"/>
          </a:xfrm>
          <a:prstGeom prst="rect">
            <a:avLst/>
          </a:prstGeom>
          <a:noFill/>
        </p:spPr>
        <p:txBody>
          <a:bodyPr wrap="square" anchor="ctr">
            <a:spAutoFit/>
          </a:bodyPr>
          <a:lstStyle/>
          <a:p>
            <a:pPr algn="l"/>
            <a:r>
              <a:rPr sz="1030" b="0">
                <a:solidFill>
                  <a:srgbClr val="2D3741"/>
                </a:solidFill>
                <a:latin typeface="Aptos"/>
              </a:rPr>
              <a:t>Evaluate how effectively career-related learning is meeting learner needs.</a:t>
            </a:r>
          </a:p>
        </p:txBody>
      </p:sp>
      <p:sp>
        <p:nvSpPr>
          <p:cNvPr id="12" name="Rounded Rectangle 11"/>
          <p:cNvSpPr/>
          <p:nvPr/>
        </p:nvSpPr>
        <p:spPr>
          <a:xfrm>
            <a:off x="594360" y="2331720"/>
            <a:ext cx="5257800" cy="932688"/>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13232" y="2404872"/>
            <a:ext cx="5020056" cy="292608"/>
          </a:xfrm>
          <a:prstGeom prst="rect">
            <a:avLst/>
          </a:prstGeom>
          <a:noFill/>
        </p:spPr>
        <p:txBody>
          <a:bodyPr wrap="square" anchor="ctr">
            <a:spAutoFit/>
          </a:bodyPr>
          <a:lstStyle/>
          <a:p>
            <a:pPr algn="l"/>
            <a:r>
              <a:rPr sz="1300" b="1">
                <a:solidFill>
                  <a:srgbClr val="F29200"/>
                </a:solidFill>
                <a:latin typeface="Aptos"/>
              </a:rPr>
              <a:t>3</a:t>
            </a:r>
          </a:p>
        </p:txBody>
      </p:sp>
      <p:sp>
        <p:nvSpPr>
          <p:cNvPr id="14" name="TextBox 13"/>
          <p:cNvSpPr txBox="1"/>
          <p:nvPr/>
        </p:nvSpPr>
        <p:spPr>
          <a:xfrm>
            <a:off x="713232" y="2724912"/>
            <a:ext cx="5020056" cy="475488"/>
          </a:xfrm>
          <a:prstGeom prst="rect">
            <a:avLst/>
          </a:prstGeom>
          <a:noFill/>
        </p:spPr>
        <p:txBody>
          <a:bodyPr wrap="square" anchor="ctr">
            <a:spAutoFit/>
          </a:bodyPr>
          <a:lstStyle/>
          <a:p>
            <a:pPr algn="l"/>
            <a:r>
              <a:rPr sz="1030" b="0">
                <a:solidFill>
                  <a:srgbClr val="2D3741"/>
                </a:solidFill>
                <a:latin typeface="Aptos"/>
              </a:rPr>
              <a:t>Use evidence to identify strengths, gaps and priorities for improvement.</a:t>
            </a:r>
          </a:p>
        </p:txBody>
      </p:sp>
      <p:sp>
        <p:nvSpPr>
          <p:cNvPr id="15" name="Rounded Rectangle 14"/>
          <p:cNvSpPr/>
          <p:nvPr/>
        </p:nvSpPr>
        <p:spPr>
          <a:xfrm>
            <a:off x="6217920" y="2331720"/>
            <a:ext cx="5257800" cy="932688"/>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36792" y="2404872"/>
            <a:ext cx="5020056" cy="292608"/>
          </a:xfrm>
          <a:prstGeom prst="rect">
            <a:avLst/>
          </a:prstGeom>
          <a:noFill/>
        </p:spPr>
        <p:txBody>
          <a:bodyPr wrap="square" anchor="ctr">
            <a:spAutoFit/>
          </a:bodyPr>
          <a:lstStyle/>
          <a:p>
            <a:pPr algn="l"/>
            <a:r>
              <a:rPr sz="1300" b="1">
                <a:solidFill>
                  <a:srgbClr val="674EA7"/>
                </a:solidFill>
                <a:latin typeface="Aptos"/>
              </a:rPr>
              <a:t>4</a:t>
            </a:r>
          </a:p>
        </p:txBody>
      </p:sp>
      <p:sp>
        <p:nvSpPr>
          <p:cNvPr id="17" name="TextBox 16"/>
          <p:cNvSpPr txBox="1"/>
          <p:nvPr/>
        </p:nvSpPr>
        <p:spPr>
          <a:xfrm>
            <a:off x="6336792" y="2724912"/>
            <a:ext cx="5020056" cy="475488"/>
          </a:xfrm>
          <a:prstGeom prst="rect">
            <a:avLst/>
          </a:prstGeom>
          <a:noFill/>
        </p:spPr>
        <p:txBody>
          <a:bodyPr wrap="square" anchor="ctr">
            <a:spAutoFit/>
          </a:bodyPr>
          <a:lstStyle/>
          <a:p>
            <a:pPr algn="l"/>
            <a:r>
              <a:rPr sz="1030" b="0">
                <a:solidFill>
                  <a:srgbClr val="2D3741"/>
                </a:solidFill>
                <a:latin typeface="Aptos"/>
              </a:rPr>
              <a:t>Evaluate approaches to change and apply them to careers development.</a:t>
            </a:r>
          </a:p>
        </p:txBody>
      </p:sp>
      <p:sp>
        <p:nvSpPr>
          <p:cNvPr id="18" name="Rounded Rectangle 17"/>
          <p:cNvSpPr/>
          <p:nvPr/>
        </p:nvSpPr>
        <p:spPr>
          <a:xfrm>
            <a:off x="594360" y="3566160"/>
            <a:ext cx="5257800" cy="932688"/>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3232" y="3639312"/>
            <a:ext cx="5020056" cy="292608"/>
          </a:xfrm>
          <a:prstGeom prst="rect">
            <a:avLst/>
          </a:prstGeom>
          <a:noFill/>
        </p:spPr>
        <p:txBody>
          <a:bodyPr wrap="square" anchor="ctr">
            <a:spAutoFit/>
          </a:bodyPr>
          <a:lstStyle/>
          <a:p>
            <a:pPr algn="l"/>
            <a:r>
              <a:rPr sz="1300" b="1">
                <a:solidFill>
                  <a:srgbClr val="5C9740"/>
                </a:solidFill>
                <a:latin typeface="Aptos"/>
              </a:rPr>
              <a:t>5</a:t>
            </a:r>
          </a:p>
        </p:txBody>
      </p:sp>
      <p:sp>
        <p:nvSpPr>
          <p:cNvPr id="20" name="TextBox 19"/>
          <p:cNvSpPr txBox="1"/>
          <p:nvPr/>
        </p:nvSpPr>
        <p:spPr>
          <a:xfrm>
            <a:off x="713232" y="3959352"/>
            <a:ext cx="5020056" cy="475488"/>
          </a:xfrm>
          <a:prstGeom prst="rect">
            <a:avLst/>
          </a:prstGeom>
          <a:noFill/>
        </p:spPr>
        <p:txBody>
          <a:bodyPr wrap="square" anchor="ctr">
            <a:spAutoFit/>
          </a:bodyPr>
          <a:lstStyle/>
          <a:p>
            <a:pPr algn="l"/>
            <a:r>
              <a:rPr sz="1030" b="0">
                <a:solidFill>
                  <a:srgbClr val="2D3741"/>
                </a:solidFill>
                <a:latin typeface="Aptos"/>
              </a:rPr>
              <a:t>Plan evidence-informed improvements.</a:t>
            </a:r>
          </a:p>
        </p:txBody>
      </p:sp>
      <p:sp>
        <p:nvSpPr>
          <p:cNvPr id="21" name="Rounded Rectangle 20"/>
          <p:cNvSpPr/>
          <p:nvPr/>
        </p:nvSpPr>
        <p:spPr>
          <a:xfrm>
            <a:off x="6217920" y="3566160"/>
            <a:ext cx="5257800" cy="932688"/>
          </a:xfrm>
          <a:prstGeom prst="roundRect">
            <a:avLst/>
          </a:prstGeom>
          <a:solidFill>
            <a:srgbClr val="EFF6F8"/>
          </a:solidFill>
          <a:ln>
            <a:solidFill>
              <a:srgbClr val="0D2B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336792" y="3639312"/>
            <a:ext cx="5020056" cy="292608"/>
          </a:xfrm>
          <a:prstGeom prst="rect">
            <a:avLst/>
          </a:prstGeom>
          <a:noFill/>
        </p:spPr>
        <p:txBody>
          <a:bodyPr wrap="square" anchor="ctr">
            <a:spAutoFit/>
          </a:bodyPr>
          <a:lstStyle/>
          <a:p>
            <a:pPr algn="l"/>
            <a:r>
              <a:rPr sz="1300" b="1">
                <a:solidFill>
                  <a:srgbClr val="0D2B5E"/>
                </a:solidFill>
                <a:latin typeface="Aptos"/>
              </a:rPr>
              <a:t>6</a:t>
            </a:r>
          </a:p>
        </p:txBody>
      </p:sp>
      <p:sp>
        <p:nvSpPr>
          <p:cNvPr id="23" name="TextBox 22"/>
          <p:cNvSpPr txBox="1"/>
          <p:nvPr/>
        </p:nvSpPr>
        <p:spPr>
          <a:xfrm>
            <a:off x="6336792" y="3959352"/>
            <a:ext cx="5020056" cy="475488"/>
          </a:xfrm>
          <a:prstGeom prst="rect">
            <a:avLst/>
          </a:prstGeom>
          <a:noFill/>
        </p:spPr>
        <p:txBody>
          <a:bodyPr wrap="square" anchor="ctr">
            <a:spAutoFit/>
          </a:bodyPr>
          <a:lstStyle/>
          <a:p>
            <a:pPr algn="l"/>
            <a:r>
              <a:rPr sz="1030" b="0">
                <a:solidFill>
                  <a:srgbClr val="2D3741"/>
                </a:solidFill>
                <a:latin typeface="Aptos"/>
              </a:rPr>
              <a:t>Identify and respond to colleagues' development needs.</a:t>
            </a:r>
          </a:p>
        </p:txBody>
      </p:sp>
      <p:sp>
        <p:nvSpPr>
          <p:cNvPr id="24" name="Rounded Rectangle 23"/>
          <p:cNvSpPr/>
          <p:nvPr/>
        </p:nvSpPr>
        <p:spPr>
          <a:xfrm>
            <a:off x="594360" y="4800600"/>
            <a:ext cx="5257800" cy="932688"/>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3232" y="4873752"/>
            <a:ext cx="5020056" cy="292608"/>
          </a:xfrm>
          <a:prstGeom prst="rect">
            <a:avLst/>
          </a:prstGeom>
          <a:noFill/>
        </p:spPr>
        <p:txBody>
          <a:bodyPr wrap="square" anchor="ctr">
            <a:spAutoFit/>
          </a:bodyPr>
          <a:lstStyle/>
          <a:p>
            <a:pPr algn="l"/>
            <a:r>
              <a:rPr sz="1300" b="1">
                <a:solidFill>
                  <a:srgbClr val="009199"/>
                </a:solidFill>
                <a:latin typeface="Aptos"/>
              </a:rPr>
              <a:t>7</a:t>
            </a:r>
          </a:p>
        </p:txBody>
      </p:sp>
      <p:sp>
        <p:nvSpPr>
          <p:cNvPr id="26" name="TextBox 25"/>
          <p:cNvSpPr txBox="1"/>
          <p:nvPr/>
        </p:nvSpPr>
        <p:spPr>
          <a:xfrm>
            <a:off x="713232" y="5193792"/>
            <a:ext cx="5020056" cy="475488"/>
          </a:xfrm>
          <a:prstGeom prst="rect">
            <a:avLst/>
          </a:prstGeom>
          <a:noFill/>
        </p:spPr>
        <p:txBody>
          <a:bodyPr wrap="square" anchor="ctr">
            <a:spAutoFit/>
          </a:bodyPr>
          <a:lstStyle/>
          <a:p>
            <a:pPr algn="l"/>
            <a:r>
              <a:rPr sz="1030" b="0">
                <a:solidFill>
                  <a:srgbClr val="2D3741"/>
                </a:solidFill>
                <a:latin typeface="Aptos"/>
              </a:rPr>
              <a:t>Work with internal and external partners to strengthen delivery.</a:t>
            </a:r>
          </a:p>
        </p:txBody>
      </p:sp>
      <p:sp>
        <p:nvSpPr>
          <p:cNvPr id="27" name="Rounded Rectangle 26"/>
          <p:cNvSpPr/>
          <p:nvPr/>
        </p:nvSpPr>
        <p:spPr>
          <a:xfrm>
            <a:off x="6217920" y="4800600"/>
            <a:ext cx="5257800" cy="932688"/>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336792" y="4873752"/>
            <a:ext cx="5020056" cy="292608"/>
          </a:xfrm>
          <a:prstGeom prst="rect">
            <a:avLst/>
          </a:prstGeom>
          <a:noFill/>
        </p:spPr>
        <p:txBody>
          <a:bodyPr wrap="square" anchor="ctr">
            <a:spAutoFit/>
          </a:bodyPr>
          <a:lstStyle/>
          <a:p>
            <a:pPr algn="l"/>
            <a:r>
              <a:rPr sz="1300" b="1">
                <a:solidFill>
                  <a:srgbClr val="C40069"/>
                </a:solidFill>
                <a:latin typeface="Aptos"/>
              </a:rPr>
              <a:t>8</a:t>
            </a:r>
          </a:p>
        </p:txBody>
      </p:sp>
      <p:sp>
        <p:nvSpPr>
          <p:cNvPr id="29" name="TextBox 28"/>
          <p:cNvSpPr txBox="1"/>
          <p:nvPr/>
        </p:nvSpPr>
        <p:spPr>
          <a:xfrm>
            <a:off x="6336792" y="5193792"/>
            <a:ext cx="5020056" cy="475488"/>
          </a:xfrm>
          <a:prstGeom prst="rect">
            <a:avLst/>
          </a:prstGeom>
          <a:noFill/>
        </p:spPr>
        <p:txBody>
          <a:bodyPr wrap="square" anchor="ctr">
            <a:spAutoFit/>
          </a:bodyPr>
          <a:lstStyle/>
          <a:p>
            <a:pPr algn="l"/>
            <a:r>
              <a:rPr sz="1030" b="0">
                <a:solidFill>
                  <a:srgbClr val="2D3741"/>
                </a:solidFill>
                <a:latin typeface="Aptos"/>
              </a:rPr>
              <a:t>Evaluate the impact of changes and professional development.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Our Core Programme Journey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a:t>
            </a:r>
          </a:p>
        </p:txBody>
      </p:sp>
      <p:sp>
        <p:nvSpPr>
          <p:cNvPr id="6" name="TextBox 5"/>
          <p:cNvSpPr txBox="1"/>
          <p:nvPr/>
        </p:nvSpPr>
        <p:spPr>
          <a:xfrm>
            <a:off x="731520" y="1417320"/>
            <a:ext cx="10744200" cy="640080"/>
          </a:xfrm>
          <a:prstGeom prst="rect">
            <a:avLst/>
          </a:prstGeom>
          <a:noFill/>
        </p:spPr>
        <p:txBody>
          <a:bodyPr wrap="square" anchor="ctr">
            <a:spAutoFit/>
          </a:bodyPr>
          <a:lstStyle/>
          <a:p>
            <a:pPr algn="ctr"/>
            <a:r>
              <a:rPr sz="1700" b="1">
                <a:solidFill>
                  <a:srgbClr val="0D2B5E"/>
                </a:solidFill>
                <a:latin typeface="Aptos"/>
              </a:rPr>
              <a:t>Where are we now? → What do our learners need? → What should we provide? → Is it working? → What needs to improve?</a:t>
            </a:r>
          </a:p>
        </p:txBody>
      </p:sp>
      <p:sp>
        <p:nvSpPr>
          <p:cNvPr id="7" name="Rounded Rectangle 6"/>
          <p:cNvSpPr/>
          <p:nvPr/>
        </p:nvSpPr>
        <p:spPr>
          <a:xfrm>
            <a:off x="1005840" y="2743200"/>
            <a:ext cx="3154680" cy="86868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Day 1
Understand</a:t>
            </a:r>
          </a:p>
        </p:txBody>
      </p:sp>
      <p:sp>
        <p:nvSpPr>
          <p:cNvPr id="8" name="Rounded Rectangle 7"/>
          <p:cNvSpPr/>
          <p:nvPr/>
        </p:nvSpPr>
        <p:spPr>
          <a:xfrm>
            <a:off x="4709160" y="2743200"/>
            <a:ext cx="3154680" cy="86868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Day 2
Design</a:t>
            </a:r>
          </a:p>
        </p:txBody>
      </p:sp>
      <p:sp>
        <p:nvSpPr>
          <p:cNvPr id="9" name="Rounded Rectangle 8"/>
          <p:cNvSpPr/>
          <p:nvPr/>
        </p:nvSpPr>
        <p:spPr>
          <a:xfrm>
            <a:off x="8412480" y="2743200"/>
            <a:ext cx="3154680" cy="86868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Day 3
Lead, Evaluate &amp; Improve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dirty="0">
                <a:solidFill>
                  <a:srgbClr val="0D2B5E"/>
                </a:solidFill>
                <a:latin typeface="Aptos"/>
              </a:rPr>
              <a:t>From Planning to Impact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4</a:t>
            </a:r>
          </a:p>
        </p:txBody>
      </p:sp>
      <p:sp>
        <p:nvSpPr>
          <p:cNvPr id="7" name="TextBox 6"/>
          <p:cNvSpPr txBox="1"/>
          <p:nvPr/>
        </p:nvSpPr>
        <p:spPr>
          <a:xfrm>
            <a:off x="822960" y="1143000"/>
            <a:ext cx="10515600" cy="3093154"/>
          </a:xfrm>
          <a:prstGeom prst="rect">
            <a:avLst/>
          </a:prstGeom>
          <a:noFill/>
        </p:spPr>
        <p:txBody>
          <a:bodyPr wrap="square">
            <a:spAutoFit/>
          </a:bodyPr>
          <a:lstStyle/>
          <a:p>
            <a:pPr>
              <a:spcAft>
                <a:spcPts val="700"/>
              </a:spcAft>
              <a:defRPr sz="1350">
                <a:solidFill>
                  <a:srgbClr val="2D3741"/>
                </a:solidFill>
                <a:latin typeface="Aptos"/>
              </a:defRPr>
            </a:pPr>
            <a:r>
              <a:rPr sz="1600" b="1" dirty="0"/>
              <a:t>At the end of Day 2, you identified strategic aims for your careers provision</a:t>
            </a:r>
            <a:r>
              <a:rPr sz="1600" dirty="0"/>
              <a:t>.</a:t>
            </a:r>
          </a:p>
          <a:p>
            <a:pPr>
              <a:spcAft>
                <a:spcPts val="700"/>
              </a:spcAft>
              <a:defRPr sz="1350">
                <a:solidFill>
                  <a:srgbClr val="2D3741"/>
                </a:solidFill>
                <a:latin typeface="Aptos"/>
              </a:defRPr>
            </a:pPr>
            <a:r>
              <a:rPr sz="1600" dirty="0"/>
              <a:t> </a:t>
            </a:r>
            <a:r>
              <a:rPr sz="1600" b="1" dirty="0"/>
              <a:t>Choose one of those priorities.</a:t>
            </a:r>
            <a:r>
              <a:rPr lang="en-US" sz="1600" b="1" dirty="0"/>
              <a:t>  </a:t>
            </a:r>
            <a:r>
              <a:rPr sz="1600" b="1" dirty="0"/>
              <a:t>Discuss with a partner:</a:t>
            </a:r>
            <a:endParaRPr lang="en-US" sz="1600" b="1" dirty="0"/>
          </a:p>
          <a:p>
            <a:pPr>
              <a:spcAft>
                <a:spcPts val="700"/>
              </a:spcAft>
              <a:defRPr sz="1350">
                <a:solidFill>
                  <a:srgbClr val="2D3741"/>
                </a:solidFill>
                <a:latin typeface="Aptos"/>
              </a:defRPr>
            </a:pPr>
            <a:endParaRPr sz="1600" b="1" dirty="0"/>
          </a:p>
          <a:p>
            <a:pPr>
              <a:spcAft>
                <a:spcPts val="700"/>
              </a:spcAft>
              <a:defRPr sz="1350">
                <a:solidFill>
                  <a:srgbClr val="2D3741"/>
                </a:solidFill>
                <a:latin typeface="Aptos"/>
              </a:defRPr>
            </a:pPr>
            <a:r>
              <a:rPr dirty="0"/>
              <a:t>• What was the priority?</a:t>
            </a:r>
          </a:p>
          <a:p>
            <a:pPr>
              <a:spcAft>
                <a:spcPts val="700"/>
              </a:spcAft>
              <a:defRPr sz="1350">
                <a:solidFill>
                  <a:srgbClr val="2D3741"/>
                </a:solidFill>
                <a:latin typeface="Aptos"/>
              </a:defRPr>
            </a:pPr>
            <a:r>
              <a:rPr dirty="0"/>
              <a:t>• Why did you identify it?</a:t>
            </a:r>
          </a:p>
          <a:p>
            <a:pPr>
              <a:spcAft>
                <a:spcPts val="700"/>
              </a:spcAft>
              <a:defRPr sz="1350">
                <a:solidFill>
                  <a:srgbClr val="2D3741"/>
                </a:solidFill>
                <a:latin typeface="Aptos"/>
              </a:defRPr>
            </a:pPr>
            <a:r>
              <a:rPr dirty="0"/>
              <a:t>• What evidence informed it?</a:t>
            </a:r>
          </a:p>
          <a:p>
            <a:pPr>
              <a:spcAft>
                <a:spcPts val="700"/>
              </a:spcAft>
              <a:defRPr sz="1350">
                <a:solidFill>
                  <a:srgbClr val="2D3741"/>
                </a:solidFill>
                <a:latin typeface="Aptos"/>
              </a:defRPr>
            </a:pPr>
            <a:r>
              <a:rPr dirty="0"/>
              <a:t>• What have you done since Day 2?</a:t>
            </a:r>
          </a:p>
          <a:p>
            <a:pPr>
              <a:spcAft>
                <a:spcPts val="700"/>
              </a:spcAft>
              <a:defRPr sz="1350">
                <a:solidFill>
                  <a:srgbClr val="2D3741"/>
                </a:solidFill>
                <a:latin typeface="Aptos"/>
              </a:defRPr>
            </a:pPr>
            <a:r>
              <a:rPr dirty="0"/>
              <a:t>• Who needs to be involved?</a:t>
            </a:r>
          </a:p>
          <a:p>
            <a:pPr>
              <a:spcAft>
                <a:spcPts val="700"/>
              </a:spcAft>
              <a:defRPr sz="1350">
                <a:solidFill>
                  <a:srgbClr val="2D3741"/>
                </a:solidFill>
                <a:latin typeface="Aptos"/>
              </a:defRPr>
            </a:pPr>
            <a:r>
              <a:rPr dirty="0"/>
              <a:t>• What evidence informed it?</a:t>
            </a:r>
          </a:p>
          <a:p>
            <a:pPr>
              <a:spcAft>
                <a:spcPts val="700"/>
              </a:spcAft>
              <a:defRPr sz="1350">
                <a:solidFill>
                  <a:srgbClr val="2D3741"/>
                </a:solidFill>
                <a:latin typeface="Aptos"/>
              </a:defRPr>
            </a:pPr>
            <a:r>
              <a:rPr dirty="0"/>
              <a:t>• How will you know whether it has made a difference?</a:t>
            </a:r>
          </a:p>
        </p:txBody>
      </p:sp>
      <p:pic>
        <p:nvPicPr>
          <p:cNvPr id="9" name="Picture 8">
            <a:extLst>
              <a:ext uri="{FF2B5EF4-FFF2-40B4-BE49-F238E27FC236}">
                <a16:creationId xmlns:a16="http://schemas.microsoft.com/office/drawing/2014/main" id="{A3263D5F-F853-37E9-256B-01E5B783EEEB}"/>
              </a:ext>
            </a:extLst>
          </p:cNvPr>
          <p:cNvPicPr>
            <a:picLocks noChangeAspect="1"/>
          </p:cNvPicPr>
          <p:nvPr/>
        </p:nvPicPr>
        <p:blipFill>
          <a:blip r:embed="rId3"/>
          <a:stretch>
            <a:fillRect/>
          </a:stretch>
        </p:blipFill>
        <p:spPr>
          <a:xfrm>
            <a:off x="6863977" y="2290453"/>
            <a:ext cx="2743438" cy="27434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From Provision to Impact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5</a:t>
            </a:r>
          </a:p>
        </p:txBody>
      </p:sp>
      <p:sp>
        <p:nvSpPr>
          <p:cNvPr id="6" name="Rounded Rectangle 5"/>
          <p:cNvSpPr/>
          <p:nvPr/>
        </p:nvSpPr>
        <p:spPr>
          <a:xfrm>
            <a:off x="502920" y="1600200"/>
            <a:ext cx="1965960" cy="77724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What do we provide?</a:t>
            </a:r>
          </a:p>
        </p:txBody>
      </p:sp>
      <p:sp>
        <p:nvSpPr>
          <p:cNvPr id="7" name="Rounded Rectangle 6"/>
          <p:cNvSpPr/>
          <p:nvPr/>
        </p:nvSpPr>
        <p:spPr>
          <a:xfrm>
            <a:off x="2788920" y="1600200"/>
            <a:ext cx="1965960" cy="77724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Who participates?</a:t>
            </a:r>
          </a:p>
        </p:txBody>
      </p:sp>
      <p:sp>
        <p:nvSpPr>
          <p:cNvPr id="8" name="Rounded Rectangle 7"/>
          <p:cNvSpPr/>
          <p:nvPr/>
        </p:nvSpPr>
        <p:spPr>
          <a:xfrm>
            <a:off x="5074920" y="1600200"/>
            <a:ext cx="1965960" cy="77724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What do learners experience?</a:t>
            </a:r>
          </a:p>
        </p:txBody>
      </p:sp>
      <p:sp>
        <p:nvSpPr>
          <p:cNvPr id="9" name="Rounded Rectangle 8"/>
          <p:cNvSpPr/>
          <p:nvPr/>
        </p:nvSpPr>
        <p:spPr>
          <a:xfrm>
            <a:off x="7360920" y="1600200"/>
            <a:ext cx="1965960" cy="77724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What do learners learn or develop?</a:t>
            </a:r>
          </a:p>
        </p:txBody>
      </p:sp>
      <p:sp>
        <p:nvSpPr>
          <p:cNvPr id="10" name="Rounded Rectangle 9"/>
          <p:cNvSpPr/>
          <p:nvPr/>
        </p:nvSpPr>
        <p:spPr>
          <a:xfrm>
            <a:off x="9646920" y="1600200"/>
            <a:ext cx="1965960" cy="77724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What difference does it make?</a:t>
            </a:r>
          </a:p>
        </p:txBody>
      </p:sp>
      <p:sp>
        <p:nvSpPr>
          <p:cNvPr id="11" name="TextBox 10"/>
          <p:cNvSpPr txBox="1"/>
          <p:nvPr/>
        </p:nvSpPr>
        <p:spPr>
          <a:xfrm>
            <a:off x="914400" y="3246120"/>
            <a:ext cx="10332720" cy="685800"/>
          </a:xfrm>
          <a:prstGeom prst="rect">
            <a:avLst/>
          </a:prstGeom>
          <a:noFill/>
        </p:spPr>
        <p:txBody>
          <a:bodyPr wrap="square" anchor="ctr">
            <a:spAutoFit/>
          </a:bodyPr>
          <a:lstStyle/>
          <a:p>
            <a:pPr algn="ctr"/>
            <a:r>
              <a:rPr sz="2100" b="1">
                <a:solidFill>
                  <a:srgbClr val="0D2B5E"/>
                </a:solidFill>
                <a:latin typeface="Aptos"/>
              </a:rPr>
              <a:t>A busy careers programme is not necessarily an effective careers programme.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Strands of delivery – building a coherent whole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6</a:t>
            </a:r>
          </a:p>
        </p:txBody>
      </p:sp>
      <p:sp>
        <p:nvSpPr>
          <p:cNvPr id="6" name="TextBox 5"/>
          <p:cNvSpPr txBox="1"/>
          <p:nvPr/>
        </p:nvSpPr>
        <p:spPr>
          <a:xfrm>
            <a:off x="914400" y="1069848"/>
            <a:ext cx="10332720" cy="594360"/>
          </a:xfrm>
          <a:prstGeom prst="rect">
            <a:avLst/>
          </a:prstGeom>
          <a:noFill/>
        </p:spPr>
        <p:txBody>
          <a:bodyPr wrap="square" anchor="ctr">
            <a:spAutoFit/>
          </a:bodyPr>
          <a:lstStyle/>
          <a:p>
            <a:pPr algn="ctr"/>
            <a:r>
              <a:rPr sz="2200" b="1" dirty="0">
                <a:solidFill>
                  <a:srgbClr val="0D2B5E"/>
                </a:solidFill>
                <a:latin typeface="Aptos"/>
              </a:rPr>
              <a:t>A Careers Leader is not simply responsible for individual activities.</a:t>
            </a:r>
          </a:p>
        </p:txBody>
      </p:sp>
      <p:sp>
        <p:nvSpPr>
          <p:cNvPr id="7" name="TextBox 6"/>
          <p:cNvSpPr txBox="1"/>
          <p:nvPr/>
        </p:nvSpPr>
        <p:spPr>
          <a:xfrm>
            <a:off x="704088" y="5600700"/>
            <a:ext cx="10332720" cy="777240"/>
          </a:xfrm>
          <a:prstGeom prst="rect">
            <a:avLst/>
          </a:prstGeom>
          <a:noFill/>
        </p:spPr>
        <p:txBody>
          <a:bodyPr wrap="square" anchor="ctr">
            <a:spAutoFit/>
          </a:bodyPr>
          <a:lstStyle/>
          <a:p>
            <a:pPr algn="ctr"/>
            <a:r>
              <a:rPr sz="2000" b="0" dirty="0">
                <a:solidFill>
                  <a:srgbClr val="2D3741"/>
                </a:solidFill>
                <a:latin typeface="Aptos"/>
              </a:rPr>
              <a:t>The role is to make sure the different strands connect into a coherent learner journey.</a:t>
            </a:r>
          </a:p>
        </p:txBody>
      </p:sp>
      <p:pic>
        <p:nvPicPr>
          <p:cNvPr id="9" name="Picture 8">
            <a:extLst>
              <a:ext uri="{FF2B5EF4-FFF2-40B4-BE49-F238E27FC236}">
                <a16:creationId xmlns:a16="http://schemas.microsoft.com/office/drawing/2014/main" id="{B99F3025-9D3F-A57F-4312-F486A143A243}"/>
              </a:ext>
            </a:extLst>
          </p:cNvPr>
          <p:cNvPicPr>
            <a:picLocks noChangeAspect="1"/>
          </p:cNvPicPr>
          <p:nvPr/>
        </p:nvPicPr>
        <p:blipFill>
          <a:blip r:embed="rId3"/>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Aims of career related learning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7</a:t>
            </a:r>
          </a:p>
        </p:txBody>
      </p:sp>
      <p:sp>
        <p:nvSpPr>
          <p:cNvPr id="6" name="Rounded Rectangle 5"/>
          <p:cNvSpPr/>
          <p:nvPr/>
        </p:nvSpPr>
        <p:spPr>
          <a:xfrm>
            <a:off x="594360" y="1097280"/>
            <a:ext cx="5257800" cy="123444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1170432"/>
            <a:ext cx="5020056" cy="292608"/>
          </a:xfrm>
          <a:prstGeom prst="rect">
            <a:avLst/>
          </a:prstGeom>
          <a:noFill/>
        </p:spPr>
        <p:txBody>
          <a:bodyPr wrap="square" anchor="ctr">
            <a:spAutoFit/>
          </a:bodyPr>
          <a:lstStyle/>
          <a:p>
            <a:pPr algn="l"/>
            <a:r>
              <a:rPr sz="1300" b="1">
                <a:solidFill>
                  <a:srgbClr val="009199"/>
                </a:solidFill>
                <a:latin typeface="Aptos"/>
              </a:rPr>
              <a:t>Grow throughout life</a:t>
            </a:r>
          </a:p>
        </p:txBody>
      </p:sp>
      <p:sp>
        <p:nvSpPr>
          <p:cNvPr id="8" name="TextBox 7"/>
          <p:cNvSpPr txBox="1"/>
          <p:nvPr/>
        </p:nvSpPr>
        <p:spPr>
          <a:xfrm>
            <a:off x="713232" y="1490472"/>
            <a:ext cx="5020056" cy="777240"/>
          </a:xfrm>
          <a:prstGeom prst="rect">
            <a:avLst/>
          </a:prstGeom>
          <a:noFill/>
        </p:spPr>
        <p:txBody>
          <a:bodyPr wrap="square" anchor="ctr">
            <a:spAutoFit/>
          </a:bodyPr>
          <a:lstStyle/>
          <a:p>
            <a:pPr algn="l"/>
            <a:r>
              <a:rPr sz="950" b="0">
                <a:solidFill>
                  <a:srgbClr val="2D3741"/>
                </a:solidFill>
                <a:latin typeface="Aptos"/>
              </a:rPr>
              <a:t>By learning and reflecting on yourself, your background and your strengths</a:t>
            </a:r>
          </a:p>
        </p:txBody>
      </p:sp>
      <p:sp>
        <p:nvSpPr>
          <p:cNvPr id="9" name="Rounded Rectangle 8"/>
          <p:cNvSpPr/>
          <p:nvPr/>
        </p:nvSpPr>
        <p:spPr>
          <a:xfrm>
            <a:off x="6217920" y="1097280"/>
            <a:ext cx="5257800" cy="123444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36792" y="1170432"/>
            <a:ext cx="5020056" cy="292608"/>
          </a:xfrm>
          <a:prstGeom prst="rect">
            <a:avLst/>
          </a:prstGeom>
          <a:noFill/>
        </p:spPr>
        <p:txBody>
          <a:bodyPr wrap="square" anchor="ctr">
            <a:spAutoFit/>
          </a:bodyPr>
          <a:lstStyle/>
          <a:p>
            <a:pPr algn="l"/>
            <a:r>
              <a:rPr sz="1300" b="1">
                <a:solidFill>
                  <a:srgbClr val="C40069"/>
                </a:solidFill>
                <a:latin typeface="Aptos"/>
              </a:rPr>
              <a:t>Explore possibilities</a:t>
            </a:r>
          </a:p>
        </p:txBody>
      </p:sp>
      <p:sp>
        <p:nvSpPr>
          <p:cNvPr id="11" name="TextBox 10"/>
          <p:cNvSpPr txBox="1"/>
          <p:nvPr/>
        </p:nvSpPr>
        <p:spPr>
          <a:xfrm>
            <a:off x="6336792" y="1490472"/>
            <a:ext cx="5020056" cy="777240"/>
          </a:xfrm>
          <a:prstGeom prst="rect">
            <a:avLst/>
          </a:prstGeom>
          <a:noFill/>
        </p:spPr>
        <p:txBody>
          <a:bodyPr wrap="square" anchor="ctr">
            <a:spAutoFit/>
          </a:bodyPr>
          <a:lstStyle/>
          <a:p>
            <a:pPr algn="l"/>
            <a:r>
              <a:rPr sz="950" b="0" dirty="0">
                <a:solidFill>
                  <a:srgbClr val="2D3741"/>
                </a:solidFill>
                <a:latin typeface="Aptos"/>
              </a:rPr>
              <a:t>Explore the full range of possibilities open to you and learn about recruitment processes and the culture of different workplaces</a:t>
            </a:r>
          </a:p>
        </p:txBody>
      </p:sp>
      <p:sp>
        <p:nvSpPr>
          <p:cNvPr id="12" name="Rounded Rectangle 11"/>
          <p:cNvSpPr/>
          <p:nvPr/>
        </p:nvSpPr>
        <p:spPr>
          <a:xfrm>
            <a:off x="594360" y="2606039"/>
            <a:ext cx="5257800" cy="123444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13232" y="2679191"/>
            <a:ext cx="5020056" cy="292608"/>
          </a:xfrm>
          <a:prstGeom prst="rect">
            <a:avLst/>
          </a:prstGeom>
          <a:noFill/>
        </p:spPr>
        <p:txBody>
          <a:bodyPr wrap="square" anchor="ctr">
            <a:spAutoFit/>
          </a:bodyPr>
          <a:lstStyle/>
          <a:p>
            <a:pPr algn="l"/>
            <a:r>
              <a:rPr sz="1300" b="1">
                <a:solidFill>
                  <a:srgbClr val="F29200"/>
                </a:solidFill>
                <a:latin typeface="Aptos"/>
              </a:rPr>
              <a:t>Manage career</a:t>
            </a:r>
          </a:p>
        </p:txBody>
      </p:sp>
      <p:sp>
        <p:nvSpPr>
          <p:cNvPr id="14" name="TextBox 13"/>
          <p:cNvSpPr txBox="1"/>
          <p:nvPr/>
        </p:nvSpPr>
        <p:spPr>
          <a:xfrm>
            <a:off x="713232" y="2999232"/>
            <a:ext cx="5020056" cy="777240"/>
          </a:xfrm>
          <a:prstGeom prst="rect">
            <a:avLst/>
          </a:prstGeom>
          <a:noFill/>
        </p:spPr>
        <p:txBody>
          <a:bodyPr wrap="square" anchor="ctr">
            <a:spAutoFit/>
          </a:bodyPr>
          <a:lstStyle/>
          <a:p>
            <a:pPr algn="l"/>
            <a:r>
              <a:rPr sz="950" b="0">
                <a:solidFill>
                  <a:srgbClr val="2D3741"/>
                </a:solidFill>
                <a:latin typeface="Aptos"/>
              </a:rPr>
              <a:t>Manage your career actively, make the most of opportunities and learn from setbacks</a:t>
            </a:r>
          </a:p>
        </p:txBody>
      </p:sp>
      <p:sp>
        <p:nvSpPr>
          <p:cNvPr id="15" name="Rounded Rectangle 14"/>
          <p:cNvSpPr/>
          <p:nvPr/>
        </p:nvSpPr>
        <p:spPr>
          <a:xfrm>
            <a:off x="6217920" y="2606039"/>
            <a:ext cx="5257800" cy="123444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36792" y="2679191"/>
            <a:ext cx="5020056" cy="292608"/>
          </a:xfrm>
          <a:prstGeom prst="rect">
            <a:avLst/>
          </a:prstGeom>
          <a:noFill/>
        </p:spPr>
        <p:txBody>
          <a:bodyPr wrap="square" anchor="ctr">
            <a:spAutoFit/>
          </a:bodyPr>
          <a:lstStyle/>
          <a:p>
            <a:pPr algn="l"/>
            <a:r>
              <a:rPr sz="1300" b="1">
                <a:solidFill>
                  <a:srgbClr val="674EA7"/>
                </a:solidFill>
                <a:latin typeface="Aptos"/>
              </a:rPr>
              <a:t>Create opportunities</a:t>
            </a:r>
          </a:p>
        </p:txBody>
      </p:sp>
      <p:sp>
        <p:nvSpPr>
          <p:cNvPr id="17" name="TextBox 16"/>
          <p:cNvSpPr txBox="1"/>
          <p:nvPr/>
        </p:nvSpPr>
        <p:spPr>
          <a:xfrm>
            <a:off x="6336792" y="2999232"/>
            <a:ext cx="5020056" cy="777240"/>
          </a:xfrm>
          <a:prstGeom prst="rect">
            <a:avLst/>
          </a:prstGeom>
          <a:noFill/>
        </p:spPr>
        <p:txBody>
          <a:bodyPr wrap="square" anchor="ctr">
            <a:spAutoFit/>
          </a:bodyPr>
          <a:lstStyle/>
          <a:p>
            <a:pPr algn="l"/>
            <a:r>
              <a:rPr sz="950" b="0">
                <a:solidFill>
                  <a:srgbClr val="2D3741"/>
                </a:solidFill>
                <a:latin typeface="Aptos"/>
              </a:rPr>
              <a:t>Create opportunities by being proactive and building positive relationships with others</a:t>
            </a:r>
          </a:p>
        </p:txBody>
      </p:sp>
      <p:sp>
        <p:nvSpPr>
          <p:cNvPr id="18" name="Rounded Rectangle 17"/>
          <p:cNvSpPr/>
          <p:nvPr/>
        </p:nvSpPr>
        <p:spPr>
          <a:xfrm>
            <a:off x="594360" y="4114800"/>
            <a:ext cx="5257800" cy="1234440"/>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13232" y="4187952"/>
            <a:ext cx="5020056" cy="292608"/>
          </a:xfrm>
          <a:prstGeom prst="rect">
            <a:avLst/>
          </a:prstGeom>
          <a:noFill/>
        </p:spPr>
        <p:txBody>
          <a:bodyPr wrap="square" anchor="ctr">
            <a:spAutoFit/>
          </a:bodyPr>
          <a:lstStyle/>
          <a:p>
            <a:pPr algn="l"/>
            <a:r>
              <a:rPr sz="1300" b="1">
                <a:solidFill>
                  <a:srgbClr val="5C9740"/>
                </a:solidFill>
                <a:latin typeface="Aptos"/>
              </a:rPr>
              <a:t>Balance life and work</a:t>
            </a:r>
          </a:p>
        </p:txBody>
      </p:sp>
      <p:sp>
        <p:nvSpPr>
          <p:cNvPr id="20" name="TextBox 19"/>
          <p:cNvSpPr txBox="1"/>
          <p:nvPr/>
        </p:nvSpPr>
        <p:spPr>
          <a:xfrm>
            <a:off x="713232" y="4507992"/>
            <a:ext cx="5020056" cy="777240"/>
          </a:xfrm>
          <a:prstGeom prst="rect">
            <a:avLst/>
          </a:prstGeom>
          <a:noFill/>
        </p:spPr>
        <p:txBody>
          <a:bodyPr wrap="square" anchor="ctr">
            <a:spAutoFit/>
          </a:bodyPr>
          <a:lstStyle/>
          <a:p>
            <a:pPr algn="l"/>
            <a:r>
              <a:rPr sz="950" b="0">
                <a:solidFill>
                  <a:srgbClr val="2D3741"/>
                </a:solidFill>
                <a:latin typeface="Aptos"/>
              </a:rPr>
              <a:t>Balance your life as a worker and/or an entrepreneur with your wellbeing, other interests and your involvement with family and community</a:t>
            </a:r>
          </a:p>
        </p:txBody>
      </p:sp>
      <p:sp>
        <p:nvSpPr>
          <p:cNvPr id="21" name="Rounded Rectangle 20"/>
          <p:cNvSpPr/>
          <p:nvPr/>
        </p:nvSpPr>
        <p:spPr>
          <a:xfrm>
            <a:off x="6217920" y="4114800"/>
            <a:ext cx="5257800" cy="1234440"/>
          </a:xfrm>
          <a:prstGeom prst="roundRect">
            <a:avLst/>
          </a:prstGeom>
          <a:solidFill>
            <a:srgbClr val="EFF6F8"/>
          </a:solidFill>
          <a:ln>
            <a:solidFill>
              <a:srgbClr val="0D2B5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336792" y="4187952"/>
            <a:ext cx="5020056" cy="292608"/>
          </a:xfrm>
          <a:prstGeom prst="rect">
            <a:avLst/>
          </a:prstGeom>
          <a:noFill/>
        </p:spPr>
        <p:txBody>
          <a:bodyPr wrap="square" anchor="ctr">
            <a:spAutoFit/>
          </a:bodyPr>
          <a:lstStyle/>
          <a:p>
            <a:pPr algn="l"/>
            <a:r>
              <a:rPr sz="1300" b="1">
                <a:solidFill>
                  <a:srgbClr val="0D2B5E"/>
                </a:solidFill>
                <a:latin typeface="Aptos"/>
              </a:rPr>
              <a:t>See the big picture</a:t>
            </a:r>
          </a:p>
        </p:txBody>
      </p:sp>
      <p:sp>
        <p:nvSpPr>
          <p:cNvPr id="23" name="TextBox 22"/>
          <p:cNvSpPr txBox="1"/>
          <p:nvPr/>
        </p:nvSpPr>
        <p:spPr>
          <a:xfrm>
            <a:off x="6336792" y="4507992"/>
            <a:ext cx="5020056" cy="777240"/>
          </a:xfrm>
          <a:prstGeom prst="rect">
            <a:avLst/>
          </a:prstGeom>
          <a:noFill/>
        </p:spPr>
        <p:txBody>
          <a:bodyPr wrap="square" anchor="ctr">
            <a:spAutoFit/>
          </a:bodyPr>
          <a:lstStyle/>
          <a:p>
            <a:pPr algn="l"/>
            <a:r>
              <a:rPr sz="950" b="0">
                <a:solidFill>
                  <a:srgbClr val="2D3741"/>
                </a:solidFill>
                <a:latin typeface="Aptos"/>
              </a:rPr>
              <a:t>See the big picture by paying attention to how the economy, politics and society connect with your own life and career</a:t>
            </a:r>
          </a:p>
        </p:txBody>
      </p:sp>
      <p:pic>
        <p:nvPicPr>
          <p:cNvPr id="25" name="Picture 24">
            <a:extLst>
              <a:ext uri="{FF2B5EF4-FFF2-40B4-BE49-F238E27FC236}">
                <a16:creationId xmlns:a16="http://schemas.microsoft.com/office/drawing/2014/main" id="{137949A4-2C9D-77CE-1214-C89DE6C37A35}"/>
              </a:ext>
            </a:extLst>
          </p:cNvPr>
          <p:cNvPicPr>
            <a:picLocks noChangeAspect="1"/>
          </p:cNvPicPr>
          <p:nvPr/>
        </p:nvPicPr>
        <p:blipFill>
          <a:blip r:embed="rId3"/>
          <a:stretch>
            <a:fillRect/>
          </a:stretch>
        </p:blipFill>
        <p:spPr>
          <a:xfrm>
            <a:off x="5189168" y="1178035"/>
            <a:ext cx="402371" cy="396274"/>
          </a:xfrm>
          <a:prstGeom prst="rect">
            <a:avLst/>
          </a:prstGeom>
        </p:spPr>
      </p:pic>
      <p:pic>
        <p:nvPicPr>
          <p:cNvPr id="27" name="Picture 26">
            <a:extLst>
              <a:ext uri="{FF2B5EF4-FFF2-40B4-BE49-F238E27FC236}">
                <a16:creationId xmlns:a16="http://schemas.microsoft.com/office/drawing/2014/main" id="{68CC47F1-75C8-55D7-E0FB-598E875907F0}"/>
              </a:ext>
            </a:extLst>
          </p:cNvPr>
          <p:cNvPicPr>
            <a:picLocks noChangeAspect="1"/>
          </p:cNvPicPr>
          <p:nvPr/>
        </p:nvPicPr>
        <p:blipFill>
          <a:blip r:embed="rId4"/>
          <a:stretch>
            <a:fillRect/>
          </a:stretch>
        </p:blipFill>
        <p:spPr>
          <a:xfrm>
            <a:off x="10968179" y="1167368"/>
            <a:ext cx="377985" cy="371888"/>
          </a:xfrm>
          <a:prstGeom prst="rect">
            <a:avLst/>
          </a:prstGeom>
        </p:spPr>
      </p:pic>
      <p:pic>
        <p:nvPicPr>
          <p:cNvPr id="29" name="Picture 28">
            <a:extLst>
              <a:ext uri="{FF2B5EF4-FFF2-40B4-BE49-F238E27FC236}">
                <a16:creationId xmlns:a16="http://schemas.microsoft.com/office/drawing/2014/main" id="{3DFC381E-C9FF-B667-C57A-9D7B5703B66E}"/>
              </a:ext>
            </a:extLst>
          </p:cNvPr>
          <p:cNvPicPr>
            <a:picLocks noChangeAspect="1"/>
          </p:cNvPicPr>
          <p:nvPr/>
        </p:nvPicPr>
        <p:blipFill>
          <a:blip r:embed="rId5"/>
          <a:stretch>
            <a:fillRect/>
          </a:stretch>
        </p:blipFill>
        <p:spPr>
          <a:xfrm>
            <a:off x="5253183" y="2726420"/>
            <a:ext cx="347502" cy="353599"/>
          </a:xfrm>
          <a:prstGeom prst="rect">
            <a:avLst/>
          </a:prstGeom>
        </p:spPr>
      </p:pic>
      <p:pic>
        <p:nvPicPr>
          <p:cNvPr id="31" name="Picture 30">
            <a:extLst>
              <a:ext uri="{FF2B5EF4-FFF2-40B4-BE49-F238E27FC236}">
                <a16:creationId xmlns:a16="http://schemas.microsoft.com/office/drawing/2014/main" id="{1224D44E-724B-ADF8-E476-E955AD322371}"/>
              </a:ext>
            </a:extLst>
          </p:cNvPr>
          <p:cNvPicPr>
            <a:picLocks noChangeAspect="1"/>
          </p:cNvPicPr>
          <p:nvPr/>
        </p:nvPicPr>
        <p:blipFill>
          <a:blip r:embed="rId6"/>
          <a:stretch>
            <a:fillRect/>
          </a:stretch>
        </p:blipFill>
        <p:spPr>
          <a:xfrm>
            <a:off x="10959035" y="2726420"/>
            <a:ext cx="365792" cy="390178"/>
          </a:xfrm>
          <a:prstGeom prst="rect">
            <a:avLst/>
          </a:prstGeom>
        </p:spPr>
      </p:pic>
      <p:pic>
        <p:nvPicPr>
          <p:cNvPr id="33" name="Picture 32">
            <a:extLst>
              <a:ext uri="{FF2B5EF4-FFF2-40B4-BE49-F238E27FC236}">
                <a16:creationId xmlns:a16="http://schemas.microsoft.com/office/drawing/2014/main" id="{770C67A0-8B24-94F7-AE08-3BE294D11918}"/>
              </a:ext>
            </a:extLst>
          </p:cNvPr>
          <p:cNvPicPr>
            <a:picLocks noChangeAspect="1"/>
          </p:cNvPicPr>
          <p:nvPr/>
        </p:nvPicPr>
        <p:blipFill>
          <a:blip r:embed="rId7"/>
          <a:stretch>
            <a:fillRect/>
          </a:stretch>
        </p:blipFill>
        <p:spPr>
          <a:xfrm>
            <a:off x="5189168" y="4207782"/>
            <a:ext cx="365792" cy="341406"/>
          </a:xfrm>
          <a:prstGeom prst="rect">
            <a:avLst/>
          </a:prstGeom>
        </p:spPr>
      </p:pic>
      <p:pic>
        <p:nvPicPr>
          <p:cNvPr id="35" name="Picture 34">
            <a:extLst>
              <a:ext uri="{FF2B5EF4-FFF2-40B4-BE49-F238E27FC236}">
                <a16:creationId xmlns:a16="http://schemas.microsoft.com/office/drawing/2014/main" id="{BC01DEEB-B53D-C06D-22ED-B72B33DF295C}"/>
              </a:ext>
            </a:extLst>
          </p:cNvPr>
          <p:cNvPicPr>
            <a:picLocks noChangeAspect="1"/>
          </p:cNvPicPr>
          <p:nvPr/>
        </p:nvPicPr>
        <p:blipFill>
          <a:blip r:embed="rId8"/>
          <a:stretch>
            <a:fillRect/>
          </a:stretch>
        </p:blipFill>
        <p:spPr>
          <a:xfrm flipV="1">
            <a:off x="11003249" y="4174313"/>
            <a:ext cx="353599" cy="37488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008" y="0"/>
            <a:ext cx="12256007" cy="70591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Risks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8</a:t>
            </a:r>
          </a:p>
        </p:txBody>
      </p:sp>
      <p:sp>
        <p:nvSpPr>
          <p:cNvPr id="7" name="TextBox 6"/>
          <p:cNvSpPr txBox="1"/>
          <p:nvPr/>
        </p:nvSpPr>
        <p:spPr>
          <a:xfrm>
            <a:off x="402336" y="5477256"/>
            <a:ext cx="10332720" cy="822960"/>
          </a:xfrm>
          <a:prstGeom prst="rect">
            <a:avLst/>
          </a:prstGeom>
          <a:noFill/>
        </p:spPr>
        <p:txBody>
          <a:bodyPr wrap="square" anchor="ctr">
            <a:spAutoFit/>
          </a:bodyPr>
          <a:lstStyle/>
          <a:p>
            <a:pPr algn="ctr"/>
            <a:r>
              <a:rPr sz="1900" b="1" dirty="0">
                <a:solidFill>
                  <a:srgbClr val="0D2B5E"/>
                </a:solidFill>
                <a:latin typeface="Aptos"/>
              </a:rPr>
              <a:t>What is the difference between a collection of careers activities and a progressive careers programme?</a:t>
            </a:r>
          </a:p>
        </p:txBody>
      </p:sp>
      <p:pic>
        <p:nvPicPr>
          <p:cNvPr id="9" name="Picture 8">
            <a:extLst>
              <a:ext uri="{FF2B5EF4-FFF2-40B4-BE49-F238E27FC236}">
                <a16:creationId xmlns:a16="http://schemas.microsoft.com/office/drawing/2014/main" id="{8F113BC7-A4B7-B79D-DFAF-391422A567C8}"/>
              </a:ext>
            </a:extLst>
          </p:cNvPr>
          <p:cNvPicPr>
            <a:picLocks noChangeAspect="1"/>
          </p:cNvPicPr>
          <p:nvPr/>
        </p:nvPicPr>
        <p:blipFill>
          <a:blip r:embed="rId3"/>
          <a:stretch>
            <a:fillRect/>
          </a:stretch>
        </p:blipFill>
        <p:spPr>
          <a:xfrm>
            <a:off x="594360" y="1105890"/>
            <a:ext cx="5797798" cy="4102964"/>
          </a:xfrm>
          <a:prstGeom prst="rect">
            <a:avLst/>
          </a:prstGeom>
        </p:spPr>
      </p:pic>
      <p:pic>
        <p:nvPicPr>
          <p:cNvPr id="11" name="Picture 10">
            <a:extLst>
              <a:ext uri="{FF2B5EF4-FFF2-40B4-BE49-F238E27FC236}">
                <a16:creationId xmlns:a16="http://schemas.microsoft.com/office/drawing/2014/main" id="{CE2B5ADC-7A30-95F0-8D36-22AF7739ED5F}"/>
              </a:ext>
            </a:extLst>
          </p:cNvPr>
          <p:cNvPicPr>
            <a:picLocks noChangeAspect="1"/>
          </p:cNvPicPr>
          <p:nvPr/>
        </p:nvPicPr>
        <p:blipFill>
          <a:blip r:embed="rId4"/>
          <a:stretch>
            <a:fillRect/>
          </a:stretch>
        </p:blipFill>
        <p:spPr>
          <a:xfrm>
            <a:off x="7050526" y="1435180"/>
            <a:ext cx="3475021" cy="39078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553212"/>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Case Study 1: Oakfield Academy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9</a:t>
            </a:r>
          </a:p>
        </p:txBody>
      </p:sp>
      <p:sp>
        <p:nvSpPr>
          <p:cNvPr id="7" name="TextBox 6"/>
          <p:cNvSpPr txBox="1"/>
          <p:nvPr/>
        </p:nvSpPr>
        <p:spPr>
          <a:xfrm>
            <a:off x="914400" y="1631305"/>
            <a:ext cx="2118500" cy="1446550"/>
          </a:xfrm>
          <a:prstGeom prst="rect">
            <a:avLst/>
          </a:prstGeom>
          <a:noFill/>
        </p:spPr>
        <p:txBody>
          <a:bodyPr wrap="square" lIns="91440" tIns="45720" rIns="91440" bIns="45720" anchor="ctr">
            <a:spAutoFit/>
          </a:bodyPr>
          <a:lstStyle/>
          <a:p>
            <a:pPr algn="ctr"/>
            <a:r>
              <a:rPr sz="2200" b="1" dirty="0">
                <a:solidFill>
                  <a:srgbClr val="0D2B5E"/>
                </a:solidFill>
                <a:latin typeface="Aptos"/>
              </a:rPr>
              <a:t>Lots happening – but is it a </a:t>
            </a:r>
            <a:r>
              <a:rPr sz="2200" b="1" dirty="0" err="1">
                <a:solidFill>
                  <a:srgbClr val="0D2B5E"/>
                </a:solidFill>
                <a:latin typeface="Aptos"/>
              </a:rPr>
              <a:t>programme</a:t>
            </a:r>
            <a:r>
              <a:rPr sz="2200" b="1" dirty="0">
                <a:solidFill>
                  <a:srgbClr val="0D2B5E"/>
                </a:solidFill>
                <a:latin typeface="Aptos"/>
              </a:rPr>
              <a:t>?</a:t>
            </a:r>
            <a:endParaRPr lang="en-US" sz="2200" b="1" dirty="0">
              <a:solidFill>
                <a:srgbClr val="0D2B5E"/>
              </a:solidFill>
              <a:latin typeface="Aptos"/>
            </a:endParaRPr>
          </a:p>
        </p:txBody>
      </p:sp>
      <p:sp>
        <p:nvSpPr>
          <p:cNvPr id="8" name="Rounded Rectangle 7"/>
          <p:cNvSpPr/>
          <p:nvPr/>
        </p:nvSpPr>
        <p:spPr>
          <a:xfrm>
            <a:off x="914400" y="3657600"/>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Activity</a:t>
            </a:r>
          </a:p>
        </p:txBody>
      </p:sp>
      <p:sp>
        <p:nvSpPr>
          <p:cNvPr id="9" name="Rounded Rectangle 8"/>
          <p:cNvSpPr/>
          <p:nvPr/>
        </p:nvSpPr>
        <p:spPr>
          <a:xfrm>
            <a:off x="914400" y="4320540"/>
            <a:ext cx="224028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Progression</a:t>
            </a:r>
          </a:p>
        </p:txBody>
      </p:sp>
      <p:sp>
        <p:nvSpPr>
          <p:cNvPr id="10" name="Rounded Rectangle 9"/>
          <p:cNvSpPr/>
          <p:nvPr/>
        </p:nvSpPr>
        <p:spPr>
          <a:xfrm>
            <a:off x="914400" y="4998720"/>
            <a:ext cx="224028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Coherence</a:t>
            </a:r>
          </a:p>
        </p:txBody>
      </p:sp>
      <p:sp>
        <p:nvSpPr>
          <p:cNvPr id="11" name="Rounded Rectangle 10"/>
          <p:cNvSpPr/>
          <p:nvPr/>
        </p:nvSpPr>
        <p:spPr>
          <a:xfrm>
            <a:off x="915798" y="5642994"/>
            <a:ext cx="224028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Inclusion</a:t>
            </a:r>
          </a:p>
        </p:txBody>
      </p:sp>
      <p:pic>
        <p:nvPicPr>
          <p:cNvPr id="5" name="Online Media 4" title="Priya's Careers Programme">
            <a:hlinkClick r:id="" action="ppaction://noaction"/>
            <a:extLst>
              <a:ext uri="{FF2B5EF4-FFF2-40B4-BE49-F238E27FC236}">
                <a16:creationId xmlns:a16="http://schemas.microsoft.com/office/drawing/2014/main" id="{30CCD761-F055-5441-49F8-03C1E9182B3E}"/>
              </a:ext>
            </a:extLst>
          </p:cNvPr>
          <p:cNvPicPr>
            <a:picLocks noRot="1" noChangeAspect="1"/>
          </p:cNvPicPr>
          <p:nvPr>
            <a:videoFile r:link="rId1"/>
          </p:nvPr>
        </p:nvPicPr>
        <p:blipFill>
          <a:blip r:embed="rId4"/>
          <a:stretch>
            <a:fillRect/>
          </a:stretch>
        </p:blipFill>
        <p:spPr>
          <a:xfrm>
            <a:off x="3436544" y="1182149"/>
            <a:ext cx="8557252" cy="48362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14685"/>
            <a:ext cx="10881360" cy="477054"/>
          </a:xfrm>
          <a:prstGeom prst="rect">
            <a:avLst/>
          </a:prstGeom>
          <a:noFill/>
        </p:spPr>
        <p:txBody>
          <a:bodyPr wrap="square" lIns="91440" tIns="45720" rIns="91440" bIns="45720" anchor="ctr">
            <a:spAutoFit/>
          </a:bodyPr>
          <a:lstStyle/>
          <a:p>
            <a:pPr algn="l"/>
            <a:r>
              <a:rPr sz="2500" b="1" dirty="0">
                <a:solidFill>
                  <a:srgbClr val="0D2B5E"/>
                </a:solidFill>
                <a:latin typeface="Aptos"/>
              </a:rPr>
              <a:t>Activity – Reviewing your </a:t>
            </a:r>
            <a:r>
              <a:rPr sz="2500" b="1" dirty="0" err="1">
                <a:solidFill>
                  <a:srgbClr val="0D2B5E"/>
                </a:solidFill>
                <a:latin typeface="Aptos"/>
              </a:rPr>
              <a:t>programme</a:t>
            </a:r>
            <a:endParaRPr lang="en-US" sz="2500" b="1" dirty="0" err="1">
              <a:solidFill>
                <a:srgbClr val="0D2B5E"/>
              </a:solidFill>
              <a:latin typeface="Aptos"/>
            </a:endParaRP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11</a:t>
            </a:r>
          </a:p>
        </p:txBody>
      </p:sp>
      <p:sp>
        <p:nvSpPr>
          <p:cNvPr id="7" name="Rounded Rectangle 6"/>
          <p:cNvSpPr/>
          <p:nvPr/>
        </p:nvSpPr>
        <p:spPr>
          <a:xfrm>
            <a:off x="731520" y="1417320"/>
            <a:ext cx="10698480" cy="105156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50392" y="1490472"/>
            <a:ext cx="10460736" cy="292608"/>
          </a:xfrm>
          <a:prstGeom prst="rect">
            <a:avLst/>
          </a:prstGeom>
          <a:noFill/>
        </p:spPr>
        <p:txBody>
          <a:bodyPr wrap="square" anchor="ctr">
            <a:spAutoFit/>
          </a:bodyPr>
          <a:lstStyle/>
          <a:p>
            <a:pPr algn="l"/>
            <a:r>
              <a:rPr sz="1300" b="1">
                <a:solidFill>
                  <a:srgbClr val="009199"/>
                </a:solidFill>
                <a:latin typeface="Aptos"/>
              </a:rPr>
              <a:t>What are the pros and cons of your current delivery model?</a:t>
            </a:r>
          </a:p>
        </p:txBody>
      </p:sp>
      <p:sp>
        <p:nvSpPr>
          <p:cNvPr id="9" name="Rounded Rectangle 8"/>
          <p:cNvSpPr/>
          <p:nvPr/>
        </p:nvSpPr>
        <p:spPr>
          <a:xfrm>
            <a:off x="731520" y="2697480"/>
            <a:ext cx="10698480" cy="105156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50392" y="2770632"/>
            <a:ext cx="10460736" cy="292608"/>
          </a:xfrm>
          <a:prstGeom prst="rect">
            <a:avLst/>
          </a:prstGeom>
          <a:noFill/>
        </p:spPr>
        <p:txBody>
          <a:bodyPr wrap="square" anchor="ctr">
            <a:spAutoFit/>
          </a:bodyPr>
          <a:lstStyle/>
          <a:p>
            <a:pPr algn="l"/>
            <a:r>
              <a:rPr sz="1300" b="1">
                <a:solidFill>
                  <a:srgbClr val="C40069"/>
                </a:solidFill>
                <a:latin typeface="Aptos"/>
              </a:rPr>
              <a:t>How coherent is your provision across year groups or phases?</a:t>
            </a:r>
          </a:p>
        </p:txBody>
      </p:sp>
      <p:sp>
        <p:nvSpPr>
          <p:cNvPr id="11" name="Rounded Rectangle 10"/>
          <p:cNvSpPr/>
          <p:nvPr/>
        </p:nvSpPr>
        <p:spPr>
          <a:xfrm>
            <a:off x="731520" y="3977639"/>
            <a:ext cx="10698480" cy="105156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0392" y="4050791"/>
            <a:ext cx="10460736" cy="292608"/>
          </a:xfrm>
          <a:prstGeom prst="rect">
            <a:avLst/>
          </a:prstGeom>
          <a:noFill/>
        </p:spPr>
        <p:txBody>
          <a:bodyPr wrap="square" anchor="ctr">
            <a:spAutoFit/>
          </a:bodyPr>
          <a:lstStyle/>
          <a:p>
            <a:pPr algn="l"/>
            <a:r>
              <a:rPr sz="1300" b="1">
                <a:solidFill>
                  <a:srgbClr val="F29200"/>
                </a:solidFill>
                <a:latin typeface="Aptos"/>
              </a:rPr>
              <a:t>Which groups of learners may not be fully included?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Gatsby Benchmark 4: Linking curriculum learning to careers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12</a:t>
            </a:r>
          </a:p>
        </p:txBody>
      </p:sp>
      <p:sp>
        <p:nvSpPr>
          <p:cNvPr id="7" name="TextBox 6"/>
          <p:cNvSpPr txBox="1"/>
          <p:nvPr/>
        </p:nvSpPr>
        <p:spPr>
          <a:xfrm>
            <a:off x="914400" y="1965960"/>
            <a:ext cx="10332720" cy="868680"/>
          </a:xfrm>
          <a:prstGeom prst="rect">
            <a:avLst/>
          </a:prstGeom>
          <a:noFill/>
        </p:spPr>
        <p:txBody>
          <a:bodyPr wrap="square" anchor="ctr">
            <a:spAutoFit/>
          </a:bodyPr>
          <a:lstStyle/>
          <a:p>
            <a:pPr algn="ctr"/>
            <a:r>
              <a:rPr sz="2500" b="1">
                <a:solidFill>
                  <a:srgbClr val="0D2B5E"/>
                </a:solidFill>
                <a:latin typeface="Aptos"/>
              </a:rPr>
              <a:t>What makes Gatsby 4 particularly dependent on other colleagues?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Skills Builder – Framework</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13</a:t>
            </a:r>
          </a:p>
        </p:txBody>
      </p:sp>
      <p:pic>
        <p:nvPicPr>
          <p:cNvPr id="8" name="Picture 7">
            <a:extLst>
              <a:ext uri="{FF2B5EF4-FFF2-40B4-BE49-F238E27FC236}">
                <a16:creationId xmlns:a16="http://schemas.microsoft.com/office/drawing/2014/main" id="{14D9DF5B-D0DD-1637-9EE3-39DE5DA25FD2}"/>
              </a:ext>
            </a:extLst>
          </p:cNvPr>
          <p:cNvPicPr>
            <a:picLocks noChangeAspect="1"/>
          </p:cNvPicPr>
          <p:nvPr/>
        </p:nvPicPr>
        <p:blipFill>
          <a:blip r:embed="rId3"/>
          <a:stretch>
            <a:fillRect/>
          </a:stretch>
        </p:blipFill>
        <p:spPr>
          <a:xfrm>
            <a:off x="1865031" y="1234391"/>
            <a:ext cx="7949873" cy="1115665"/>
          </a:xfrm>
          <a:prstGeom prst="rect">
            <a:avLst/>
          </a:prstGeom>
        </p:spPr>
      </p:pic>
      <p:pic>
        <p:nvPicPr>
          <p:cNvPr id="10" name="Picture 9">
            <a:extLst>
              <a:ext uri="{FF2B5EF4-FFF2-40B4-BE49-F238E27FC236}">
                <a16:creationId xmlns:a16="http://schemas.microsoft.com/office/drawing/2014/main" id="{F0F0EB4C-3BC1-6613-25DD-48DAEE6DD017}"/>
              </a:ext>
            </a:extLst>
          </p:cNvPr>
          <p:cNvPicPr>
            <a:picLocks noChangeAspect="1"/>
          </p:cNvPicPr>
          <p:nvPr/>
        </p:nvPicPr>
        <p:blipFill>
          <a:blip r:embed="rId4"/>
          <a:stretch>
            <a:fillRect/>
          </a:stretch>
        </p:blipFill>
        <p:spPr>
          <a:xfrm>
            <a:off x="249429" y="2615113"/>
            <a:ext cx="11693141" cy="1627773"/>
          </a:xfrm>
          <a:prstGeom prst="rect">
            <a:avLst/>
          </a:prstGeom>
        </p:spPr>
      </p:pic>
      <p:sp>
        <p:nvSpPr>
          <p:cNvPr id="11" name="TextBox 10">
            <a:extLst>
              <a:ext uri="{FF2B5EF4-FFF2-40B4-BE49-F238E27FC236}">
                <a16:creationId xmlns:a16="http://schemas.microsoft.com/office/drawing/2014/main" id="{849B3181-DAFC-CB53-D700-D2C6CFE7F834}"/>
              </a:ext>
            </a:extLst>
          </p:cNvPr>
          <p:cNvSpPr txBox="1"/>
          <p:nvPr/>
        </p:nvSpPr>
        <p:spPr>
          <a:xfrm>
            <a:off x="9128607" y="5749564"/>
            <a:ext cx="25794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400">
              <a:buClr>
                <a:srgbClr val="000000"/>
              </a:buClr>
              <a:buFont typeface="Arial"/>
              <a:buNone/>
            </a:pPr>
            <a:r>
              <a:rPr lang="en-US" sz="1400" kern="0" dirty="0">
                <a:solidFill>
                  <a:srgbClr val="000000"/>
                </a:solidFill>
                <a:latin typeface="Arial"/>
                <a:cs typeface="Arial"/>
                <a:sym typeface="Arial"/>
                <a:hlinkClick r:id="rId5"/>
              </a:rPr>
              <a:t>The Universal Framework</a:t>
            </a:r>
            <a:endParaRPr lang="en-US" sz="1400" kern="0" dirty="0">
              <a:solidFill>
                <a:srgbClr val="000000"/>
              </a:solidFill>
              <a:latin typeface="Arial"/>
              <a:cs typeface="Arial"/>
              <a:sym typeface="Arial"/>
            </a:endParaRPr>
          </a:p>
          <a:p>
            <a:pPr algn="ctr" defTabSz="914400">
              <a:buClr>
                <a:srgbClr val="000000"/>
              </a:buClr>
              <a:buFont typeface="Arial"/>
              <a:buNone/>
            </a:pPr>
            <a:endParaRPr lang="en-US" sz="1400" kern="0" dirty="0">
              <a:solidFill>
                <a:srgbClr val="000000"/>
              </a:solidFill>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Talentino - Careers at Every Level</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14</a:t>
            </a:r>
          </a:p>
        </p:txBody>
      </p:sp>
      <p:pic>
        <p:nvPicPr>
          <p:cNvPr id="8" name="Picture 7">
            <a:extLst>
              <a:ext uri="{FF2B5EF4-FFF2-40B4-BE49-F238E27FC236}">
                <a16:creationId xmlns:a16="http://schemas.microsoft.com/office/drawing/2014/main" id="{BE7DC16E-54A9-1DCA-5522-37DFE2CC47D4}"/>
              </a:ext>
            </a:extLst>
          </p:cNvPr>
          <p:cNvPicPr>
            <a:picLocks noChangeAspect="1"/>
          </p:cNvPicPr>
          <p:nvPr/>
        </p:nvPicPr>
        <p:blipFill>
          <a:blip r:embed="rId3"/>
          <a:stretch>
            <a:fillRect/>
          </a:stretch>
        </p:blipFill>
        <p:spPr>
          <a:xfrm>
            <a:off x="1834509" y="1106424"/>
            <a:ext cx="8925318" cy="1304657"/>
          </a:xfrm>
          <a:prstGeom prst="rect">
            <a:avLst/>
          </a:prstGeom>
        </p:spPr>
      </p:pic>
      <p:pic>
        <p:nvPicPr>
          <p:cNvPr id="10" name="Picture 9">
            <a:extLst>
              <a:ext uri="{FF2B5EF4-FFF2-40B4-BE49-F238E27FC236}">
                <a16:creationId xmlns:a16="http://schemas.microsoft.com/office/drawing/2014/main" id="{7BD17397-7B74-98BB-0A7F-4292BC35E52E}"/>
              </a:ext>
            </a:extLst>
          </p:cNvPr>
          <p:cNvPicPr>
            <a:picLocks noChangeAspect="1"/>
          </p:cNvPicPr>
          <p:nvPr/>
        </p:nvPicPr>
        <p:blipFill>
          <a:blip r:embed="rId4"/>
          <a:stretch>
            <a:fillRect/>
          </a:stretch>
        </p:blipFill>
        <p:spPr>
          <a:xfrm>
            <a:off x="840792" y="3064712"/>
            <a:ext cx="10510415" cy="11949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PSHE / RSHE Framework</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15</a:t>
            </a:r>
          </a:p>
        </p:txBody>
      </p:sp>
      <p:sp>
        <p:nvSpPr>
          <p:cNvPr id="6" name="TextBox 5"/>
          <p:cNvSpPr txBox="1"/>
          <p:nvPr/>
        </p:nvSpPr>
        <p:spPr>
          <a:xfrm>
            <a:off x="914400" y="1920240"/>
            <a:ext cx="10332720" cy="914400"/>
          </a:xfrm>
          <a:prstGeom prst="rect">
            <a:avLst/>
          </a:prstGeom>
          <a:noFill/>
        </p:spPr>
        <p:txBody>
          <a:bodyPr wrap="square" anchor="ctr">
            <a:spAutoFit/>
          </a:bodyPr>
          <a:lstStyle/>
          <a:p>
            <a:pPr algn="ctr"/>
            <a:r>
              <a:rPr sz="2100" b="1">
                <a:solidFill>
                  <a:srgbClr val="0D2B5E"/>
                </a:solidFill>
                <a:latin typeface="Aptos"/>
              </a:rPr>
              <a:t>The renewed Ofsted Framework – five key considerations for PSHE/RSHE leads and school leaders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Designing a careers education programme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16</a:t>
            </a:r>
          </a:p>
        </p:txBody>
      </p:sp>
      <p:sp>
        <p:nvSpPr>
          <p:cNvPr id="6" name="Rounded Rectangle 5"/>
          <p:cNvSpPr/>
          <p:nvPr/>
        </p:nvSpPr>
        <p:spPr>
          <a:xfrm>
            <a:off x="502920" y="1143000"/>
            <a:ext cx="5257800" cy="62179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Content</a:t>
            </a:r>
          </a:p>
        </p:txBody>
      </p:sp>
      <p:sp>
        <p:nvSpPr>
          <p:cNvPr id="7" name="Rounded Rectangle 6"/>
          <p:cNvSpPr/>
          <p:nvPr/>
        </p:nvSpPr>
        <p:spPr>
          <a:xfrm>
            <a:off x="6172200" y="1143000"/>
            <a:ext cx="5257800" cy="62179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Differentiation</a:t>
            </a:r>
          </a:p>
        </p:txBody>
      </p:sp>
      <p:sp>
        <p:nvSpPr>
          <p:cNvPr id="8" name="Rounded Rectangle 7"/>
          <p:cNvSpPr/>
          <p:nvPr/>
        </p:nvSpPr>
        <p:spPr>
          <a:xfrm>
            <a:off x="502920" y="2194560"/>
            <a:ext cx="5257800" cy="62179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Career Guidance Theory</a:t>
            </a:r>
          </a:p>
        </p:txBody>
      </p:sp>
      <p:sp>
        <p:nvSpPr>
          <p:cNvPr id="9" name="Rounded Rectangle 8"/>
          <p:cNvSpPr/>
          <p:nvPr/>
        </p:nvSpPr>
        <p:spPr>
          <a:xfrm>
            <a:off x="6172200" y="2194560"/>
            <a:ext cx="5257800" cy="62179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Teaching methods/delivery</a:t>
            </a:r>
          </a:p>
        </p:txBody>
      </p:sp>
      <p:sp>
        <p:nvSpPr>
          <p:cNvPr id="10" name="Rounded Rectangle 9"/>
          <p:cNvSpPr/>
          <p:nvPr/>
        </p:nvSpPr>
        <p:spPr>
          <a:xfrm>
            <a:off x="502920" y="3246120"/>
            <a:ext cx="5257800" cy="62179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Assessment and accreditation (if appropriate)</a:t>
            </a:r>
          </a:p>
        </p:txBody>
      </p:sp>
      <p:sp>
        <p:nvSpPr>
          <p:cNvPr id="11" name="Rounded Rectangle 10"/>
          <p:cNvSpPr/>
          <p:nvPr/>
        </p:nvSpPr>
        <p:spPr>
          <a:xfrm>
            <a:off x="6172200" y="3246120"/>
            <a:ext cx="5257800" cy="621792"/>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Timing of activities</a:t>
            </a:r>
          </a:p>
        </p:txBody>
      </p:sp>
      <p:sp>
        <p:nvSpPr>
          <p:cNvPr id="12" name="Rounded Rectangle 11"/>
          <p:cNvSpPr/>
          <p:nvPr/>
        </p:nvSpPr>
        <p:spPr>
          <a:xfrm>
            <a:off x="502920" y="4297679"/>
            <a:ext cx="5257800" cy="62179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Curriculum location</a:t>
            </a:r>
          </a:p>
        </p:txBody>
      </p:sp>
      <p:sp>
        <p:nvSpPr>
          <p:cNvPr id="13" name="Rounded Rectangle 12"/>
          <p:cNvSpPr/>
          <p:nvPr/>
        </p:nvSpPr>
        <p:spPr>
          <a:xfrm>
            <a:off x="6172200" y="4297679"/>
            <a:ext cx="5257800" cy="62179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Monitoring, review &amp; evaluation</a:t>
            </a:r>
          </a:p>
        </p:txBody>
      </p:sp>
      <p:sp>
        <p:nvSpPr>
          <p:cNvPr id="14" name="TextBox 13"/>
          <p:cNvSpPr txBox="1"/>
          <p:nvPr/>
        </p:nvSpPr>
        <p:spPr>
          <a:xfrm>
            <a:off x="914400" y="5440680"/>
            <a:ext cx="10332720" cy="411480"/>
          </a:xfrm>
          <a:prstGeom prst="rect">
            <a:avLst/>
          </a:prstGeom>
          <a:noFill/>
        </p:spPr>
        <p:txBody>
          <a:bodyPr wrap="square" anchor="ctr">
            <a:spAutoFit/>
          </a:bodyPr>
          <a:lstStyle/>
          <a:p>
            <a:pPr algn="ctr"/>
            <a:r>
              <a:rPr sz="1700" b="1">
                <a:solidFill>
                  <a:srgbClr val="0D2B5E"/>
                </a:solidFill>
                <a:latin typeface="Aptos"/>
              </a:rPr>
              <a:t>The design should begin with intended learning – not the activity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77" y="0"/>
            <a:ext cx="12191695" cy="6967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 Framework for Curriculum Planning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17</a:t>
            </a:r>
          </a:p>
        </p:txBody>
      </p:sp>
      <p:pic>
        <p:nvPicPr>
          <p:cNvPr id="14" name="Picture 13">
            <a:extLst>
              <a:ext uri="{FF2B5EF4-FFF2-40B4-BE49-F238E27FC236}">
                <a16:creationId xmlns:a16="http://schemas.microsoft.com/office/drawing/2014/main" id="{26C1CCFE-1B3B-694D-D3EB-E6EC46452898}"/>
              </a:ext>
            </a:extLst>
          </p:cNvPr>
          <p:cNvPicPr>
            <a:picLocks noChangeAspect="1"/>
          </p:cNvPicPr>
          <p:nvPr/>
        </p:nvPicPr>
        <p:blipFill>
          <a:blip r:embed="rId3"/>
          <a:stretch>
            <a:fillRect/>
          </a:stretch>
        </p:blipFill>
        <p:spPr>
          <a:xfrm>
            <a:off x="3401352" y="1237467"/>
            <a:ext cx="4968671" cy="487722"/>
          </a:xfrm>
          <a:prstGeom prst="rect">
            <a:avLst/>
          </a:prstGeom>
        </p:spPr>
      </p:pic>
      <p:sp>
        <p:nvSpPr>
          <p:cNvPr id="563" name="Google Shape;563;p48"/>
          <p:cNvSpPr txBox="1"/>
          <p:nvPr/>
        </p:nvSpPr>
        <p:spPr>
          <a:xfrm>
            <a:off x="3428784" y="1817381"/>
            <a:ext cx="4305353" cy="369332"/>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GB" kern="0">
                <a:solidFill>
                  <a:srgbClr val="000000"/>
                </a:solidFill>
                <a:ea typeface="Calibri"/>
                <a:cs typeface="Calibri"/>
                <a:sym typeface="Calibri"/>
              </a:rPr>
              <a:t>Curriculum planning</a:t>
            </a:r>
            <a:endParaRPr sz="1400" kern="0">
              <a:solidFill>
                <a:srgbClr val="000000"/>
              </a:solidFill>
              <a:latin typeface="Arial"/>
              <a:cs typeface="Arial"/>
              <a:sym typeface="Arial"/>
            </a:endParaRPr>
          </a:p>
        </p:txBody>
      </p:sp>
      <p:cxnSp>
        <p:nvCxnSpPr>
          <p:cNvPr id="561" name="Google Shape;561;p48"/>
          <p:cNvCxnSpPr/>
          <p:nvPr/>
        </p:nvCxnSpPr>
        <p:spPr>
          <a:xfrm>
            <a:off x="1983346" y="2421228"/>
            <a:ext cx="8255359" cy="0"/>
          </a:xfrm>
          <a:prstGeom prst="straightConnector1">
            <a:avLst/>
          </a:prstGeom>
          <a:ln>
            <a:headEnd type="none" w="sm" len="sm"/>
            <a:tailEnd type="none" w="sm" len="sm"/>
          </a:ln>
        </p:spPr>
        <p:style>
          <a:lnRef idx="2">
            <a:schemeClr val="dk1"/>
          </a:lnRef>
          <a:fillRef idx="0">
            <a:schemeClr val="dk1"/>
          </a:fillRef>
          <a:effectRef idx="1">
            <a:schemeClr val="dk1"/>
          </a:effectRef>
          <a:fontRef idx="minor">
            <a:schemeClr val="tx1"/>
          </a:fontRef>
        </p:style>
      </p:cxnSp>
      <p:sp>
        <p:nvSpPr>
          <p:cNvPr id="15" name="Google Shape;548;p48">
            <a:extLst>
              <a:ext uri="{FF2B5EF4-FFF2-40B4-BE49-F238E27FC236}">
                <a16:creationId xmlns:a16="http://schemas.microsoft.com/office/drawing/2014/main" id="{848CD7C5-D934-BE44-72BD-1CBC18997DAF}"/>
              </a:ext>
            </a:extLst>
          </p:cNvPr>
          <p:cNvSpPr/>
          <p:nvPr/>
        </p:nvSpPr>
        <p:spPr>
          <a:xfrm>
            <a:off x="1086602" y="2732466"/>
            <a:ext cx="1869583" cy="1802947"/>
          </a:xfrm>
          <a:prstGeom prst="rect">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r>
              <a:rPr lang="en-US" kern="0" dirty="0">
                <a:ea typeface="Calibri"/>
                <a:cs typeface="Calibri"/>
                <a:sym typeface="Calibri"/>
              </a:rPr>
              <a:t>Identifying students’ career learning needs</a:t>
            </a:r>
          </a:p>
          <a:p>
            <a:pPr algn="ctr" defTabSz="914400">
              <a:buClr>
                <a:srgbClr val="000000"/>
              </a:buClr>
              <a:buFont typeface="Arial"/>
              <a:buNone/>
            </a:pPr>
            <a:r>
              <a:rPr lang="en-US" kern="0" dirty="0">
                <a:ea typeface="Calibri"/>
                <a:cs typeface="Calibri"/>
                <a:sym typeface="Calibri"/>
              </a:rPr>
              <a:t>(2)</a:t>
            </a:r>
          </a:p>
        </p:txBody>
      </p:sp>
      <p:sp>
        <p:nvSpPr>
          <p:cNvPr id="553" name="Google Shape;553;p48"/>
          <p:cNvSpPr txBox="1"/>
          <p:nvPr/>
        </p:nvSpPr>
        <p:spPr>
          <a:xfrm>
            <a:off x="3724767" y="2729892"/>
            <a:ext cx="1764406" cy="1754326"/>
          </a:xfrm>
          <a:prstGeom prst="rect">
            <a:avLst/>
          </a:prstGeom>
          <a:solidFill>
            <a:srgbClr val="BBD6EE"/>
          </a:solidFill>
          <a:ln w="9525"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algn="ctr" defTabSz="914400">
              <a:buClr>
                <a:srgbClr val="000000"/>
              </a:buClr>
              <a:buFont typeface="Arial"/>
              <a:buNone/>
            </a:pPr>
            <a:r>
              <a:rPr lang="en-GB" kern="0" dirty="0">
                <a:solidFill>
                  <a:srgbClr val="000000"/>
                </a:solidFill>
                <a:ea typeface="Calibri"/>
                <a:cs typeface="Calibri"/>
                <a:sym typeface="Calibri"/>
              </a:rPr>
              <a:t>Define aims, curriculum objectives and learning outcomes</a:t>
            </a:r>
            <a:endParaRPr sz="1400" kern="0" dirty="0">
              <a:solidFill>
                <a:srgbClr val="000000"/>
              </a:solidFill>
              <a:latin typeface="Arial"/>
              <a:cs typeface="Arial"/>
              <a:sym typeface="Arial"/>
            </a:endParaRPr>
          </a:p>
          <a:p>
            <a:pPr algn="ctr" defTabSz="914400">
              <a:buClr>
                <a:srgbClr val="000000"/>
              </a:buClr>
              <a:buFont typeface="Arial"/>
              <a:buNone/>
            </a:pPr>
            <a:r>
              <a:rPr lang="en-GB" kern="0" dirty="0">
                <a:solidFill>
                  <a:srgbClr val="000000"/>
                </a:solidFill>
                <a:ea typeface="Calibri"/>
                <a:cs typeface="Calibri"/>
                <a:sym typeface="Calibri"/>
              </a:rPr>
              <a:t>(3)</a:t>
            </a:r>
            <a:endParaRPr sz="1400" kern="0" dirty="0">
              <a:solidFill>
                <a:srgbClr val="000000"/>
              </a:solidFill>
              <a:latin typeface="Arial"/>
              <a:cs typeface="Arial"/>
              <a:sym typeface="Arial"/>
            </a:endParaRPr>
          </a:p>
        </p:txBody>
      </p:sp>
      <p:sp>
        <p:nvSpPr>
          <p:cNvPr id="16" name="Google Shape;554;p48">
            <a:extLst>
              <a:ext uri="{FF2B5EF4-FFF2-40B4-BE49-F238E27FC236}">
                <a16:creationId xmlns:a16="http://schemas.microsoft.com/office/drawing/2014/main" id="{9FBE90FF-A1D6-50FC-B278-5CC4EAF0C01A}"/>
              </a:ext>
            </a:extLst>
          </p:cNvPr>
          <p:cNvSpPr txBox="1"/>
          <p:nvPr/>
        </p:nvSpPr>
        <p:spPr>
          <a:xfrm>
            <a:off x="6456333" y="2744744"/>
            <a:ext cx="1913690" cy="1754326"/>
          </a:xfrm>
          <a:prstGeom prst="rect">
            <a:avLst/>
          </a:prstGeom>
          <a:solidFill>
            <a:srgbClr val="BBD6EE"/>
          </a:solidFill>
          <a:ln w="9525"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algn="ctr" defTabSz="914400">
              <a:buClr>
                <a:srgbClr val="000000"/>
              </a:buClr>
              <a:buFont typeface="Arial"/>
              <a:buNone/>
            </a:pPr>
            <a:r>
              <a:rPr lang="en-GB" kern="0" dirty="0">
                <a:solidFill>
                  <a:srgbClr val="000000"/>
                </a:solidFill>
                <a:ea typeface="Calibri"/>
                <a:cs typeface="Calibri"/>
                <a:sym typeface="Calibri"/>
              </a:rPr>
              <a:t>Design a careers education programme and plan how to deliver it</a:t>
            </a:r>
            <a:endParaRPr sz="1400" kern="0" dirty="0">
              <a:solidFill>
                <a:srgbClr val="000000"/>
              </a:solidFill>
              <a:latin typeface="Arial"/>
              <a:cs typeface="Arial"/>
              <a:sym typeface="Arial"/>
            </a:endParaRPr>
          </a:p>
          <a:p>
            <a:pPr algn="ctr" defTabSz="914400">
              <a:buClr>
                <a:srgbClr val="000000"/>
              </a:buClr>
              <a:buFont typeface="Arial"/>
              <a:buNone/>
            </a:pPr>
            <a:r>
              <a:rPr lang="en-GB" kern="0" dirty="0">
                <a:solidFill>
                  <a:srgbClr val="000000"/>
                </a:solidFill>
                <a:ea typeface="Calibri"/>
                <a:cs typeface="Calibri"/>
                <a:sym typeface="Calibri"/>
              </a:rPr>
              <a:t>(4)</a:t>
            </a:r>
            <a:endParaRPr sz="1400" kern="0" dirty="0">
              <a:solidFill>
                <a:srgbClr val="000000"/>
              </a:solidFill>
              <a:latin typeface="Arial"/>
              <a:cs typeface="Arial"/>
              <a:sym typeface="Arial"/>
            </a:endParaRPr>
          </a:p>
        </p:txBody>
      </p:sp>
      <p:sp>
        <p:nvSpPr>
          <p:cNvPr id="17" name="Google Shape;549;p48">
            <a:extLst>
              <a:ext uri="{FF2B5EF4-FFF2-40B4-BE49-F238E27FC236}">
                <a16:creationId xmlns:a16="http://schemas.microsoft.com/office/drawing/2014/main" id="{1AC66F5B-E6AC-8FD9-C969-AF23AE34696A}"/>
              </a:ext>
            </a:extLst>
          </p:cNvPr>
          <p:cNvSpPr/>
          <p:nvPr/>
        </p:nvSpPr>
        <p:spPr>
          <a:xfrm>
            <a:off x="9337183" y="2732466"/>
            <a:ext cx="1803043" cy="1751751"/>
          </a:xfrm>
          <a:prstGeom prst="rect">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algn="ctr" defTabSz="914400">
              <a:buClr>
                <a:srgbClr val="000000"/>
              </a:buClr>
              <a:buFont typeface="Arial"/>
              <a:buNone/>
            </a:pPr>
            <a:endParaRPr kern="0">
              <a:solidFill>
                <a:srgbClr val="FFFFFF"/>
              </a:solidFill>
              <a:ea typeface="Calibri"/>
              <a:cs typeface="Calibri"/>
              <a:sym typeface="Calibri"/>
            </a:endParaRPr>
          </a:p>
        </p:txBody>
      </p:sp>
      <p:sp>
        <p:nvSpPr>
          <p:cNvPr id="18" name="Google Shape;555;p48">
            <a:extLst>
              <a:ext uri="{FF2B5EF4-FFF2-40B4-BE49-F238E27FC236}">
                <a16:creationId xmlns:a16="http://schemas.microsoft.com/office/drawing/2014/main" id="{21B970C2-A845-1316-C814-EBD8038BEF13}"/>
              </a:ext>
            </a:extLst>
          </p:cNvPr>
          <p:cNvSpPr txBox="1"/>
          <p:nvPr/>
        </p:nvSpPr>
        <p:spPr>
          <a:xfrm>
            <a:off x="9337183" y="2748129"/>
            <a:ext cx="1803043" cy="92333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n-GB" kern="0" dirty="0">
                <a:solidFill>
                  <a:srgbClr val="000000"/>
                </a:solidFill>
                <a:ea typeface="Calibri"/>
                <a:cs typeface="Calibri"/>
                <a:sym typeface="Calibri"/>
              </a:rPr>
              <a:t>Assess students’ learning</a:t>
            </a:r>
            <a:endParaRPr sz="1400" kern="0" dirty="0">
              <a:solidFill>
                <a:srgbClr val="000000"/>
              </a:solidFill>
              <a:latin typeface="Arial"/>
              <a:cs typeface="Arial"/>
              <a:sym typeface="Arial"/>
            </a:endParaRPr>
          </a:p>
          <a:p>
            <a:pPr algn="ctr" defTabSz="914400">
              <a:buClr>
                <a:srgbClr val="000000"/>
              </a:buClr>
              <a:buFont typeface="Arial"/>
              <a:buNone/>
            </a:pPr>
            <a:r>
              <a:rPr lang="en-GB" kern="0" dirty="0">
                <a:solidFill>
                  <a:srgbClr val="000000"/>
                </a:solidFill>
                <a:ea typeface="Calibri"/>
                <a:cs typeface="Calibri"/>
                <a:sym typeface="Calibri"/>
              </a:rPr>
              <a:t>(5)</a:t>
            </a:r>
            <a:endParaRPr sz="1400" kern="0" dirty="0">
              <a:solidFill>
                <a:srgbClr val="000000"/>
              </a:solidFill>
              <a:latin typeface="Arial"/>
              <a:cs typeface="Arial"/>
              <a:sym typeface="Arial"/>
            </a:endParaRPr>
          </a:p>
        </p:txBody>
      </p:sp>
      <p:sp>
        <p:nvSpPr>
          <p:cNvPr id="19" name="Google Shape;567;p48">
            <a:extLst>
              <a:ext uri="{FF2B5EF4-FFF2-40B4-BE49-F238E27FC236}">
                <a16:creationId xmlns:a16="http://schemas.microsoft.com/office/drawing/2014/main" id="{C18C2D38-8DAB-FB2A-29E4-CAB1C86EF718}"/>
              </a:ext>
            </a:extLst>
          </p:cNvPr>
          <p:cNvSpPr txBox="1"/>
          <p:nvPr/>
        </p:nvSpPr>
        <p:spPr>
          <a:xfrm>
            <a:off x="4606970" y="4637919"/>
            <a:ext cx="3166056" cy="369332"/>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n-GB" kern="0" dirty="0">
                <a:solidFill>
                  <a:srgbClr val="000000"/>
                </a:solidFill>
                <a:ea typeface="Calibri"/>
                <a:cs typeface="Calibri"/>
                <a:sym typeface="Calibri"/>
              </a:rPr>
              <a:t>Curriculum development</a:t>
            </a:r>
            <a:endParaRPr sz="1400" kern="0" dirty="0">
              <a:solidFill>
                <a:srgbClr val="000000"/>
              </a:solidFill>
              <a:latin typeface="Arial"/>
              <a:cs typeface="Arial"/>
              <a:sym typeface="Arial"/>
            </a:endParaRPr>
          </a:p>
        </p:txBody>
      </p:sp>
      <p:cxnSp>
        <p:nvCxnSpPr>
          <p:cNvPr id="20" name="Google Shape;564;p48">
            <a:extLst>
              <a:ext uri="{FF2B5EF4-FFF2-40B4-BE49-F238E27FC236}">
                <a16:creationId xmlns:a16="http://schemas.microsoft.com/office/drawing/2014/main" id="{371FB797-EBC3-471B-1D7F-7DCB81711337}"/>
              </a:ext>
            </a:extLst>
          </p:cNvPr>
          <p:cNvCxnSpPr>
            <a:cxnSpLocks/>
          </p:cNvCxnSpPr>
          <p:nvPr/>
        </p:nvCxnSpPr>
        <p:spPr>
          <a:xfrm>
            <a:off x="3651676" y="5090104"/>
            <a:ext cx="5455748" cy="0"/>
          </a:xfrm>
          <a:prstGeom prst="straightConnector1">
            <a:avLst/>
          </a:prstGeom>
          <a:ln>
            <a:headEnd type="none" w="sm" len="sm"/>
            <a:tailEnd type="none" w="sm" len="sm"/>
          </a:ln>
        </p:spPr>
        <p:style>
          <a:lnRef idx="2">
            <a:schemeClr val="dk1"/>
          </a:lnRef>
          <a:fillRef idx="0">
            <a:schemeClr val="dk1"/>
          </a:fillRef>
          <a:effectRef idx="1">
            <a:schemeClr val="dk1"/>
          </a:effectRef>
          <a:fontRef idx="minor">
            <a:schemeClr val="tx1"/>
          </a:fontRef>
        </p:style>
      </p:cxnSp>
      <p:sp>
        <p:nvSpPr>
          <p:cNvPr id="556" name="Google Shape;556;p48"/>
          <p:cNvSpPr txBox="1"/>
          <p:nvPr/>
        </p:nvSpPr>
        <p:spPr>
          <a:xfrm>
            <a:off x="1086602" y="5342745"/>
            <a:ext cx="4555245" cy="923289"/>
          </a:xfrm>
          <a:prstGeom prst="rect">
            <a:avLst/>
          </a:prstGeom>
          <a:solidFill>
            <a:srgbClr val="DDEAF6"/>
          </a:solidFill>
          <a:ln w="9525"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algn="ctr" defTabSz="914400">
              <a:buClr>
                <a:srgbClr val="000000"/>
              </a:buClr>
              <a:buFont typeface="Arial"/>
              <a:buNone/>
            </a:pPr>
            <a:r>
              <a:rPr lang="en-GB" kern="0" dirty="0">
                <a:solidFill>
                  <a:srgbClr val="000000"/>
                </a:solidFill>
                <a:ea typeface="Calibri"/>
                <a:cs typeface="Calibri"/>
                <a:sym typeface="Calibri"/>
              </a:rPr>
              <a:t>Monitor, review and evaluate the careers education curriculum</a:t>
            </a:r>
            <a:endParaRPr sz="1400" kern="0" dirty="0">
              <a:solidFill>
                <a:srgbClr val="000000"/>
              </a:solidFill>
              <a:latin typeface="Arial"/>
              <a:cs typeface="Arial"/>
              <a:sym typeface="Arial"/>
            </a:endParaRPr>
          </a:p>
          <a:p>
            <a:pPr algn="ctr" defTabSz="914400">
              <a:buClr>
                <a:srgbClr val="000000"/>
              </a:buClr>
              <a:buFont typeface="Arial"/>
              <a:buNone/>
            </a:pPr>
            <a:r>
              <a:rPr lang="en-GB" kern="0" dirty="0">
                <a:solidFill>
                  <a:srgbClr val="000000"/>
                </a:solidFill>
                <a:ea typeface="Calibri"/>
                <a:cs typeface="Calibri"/>
                <a:sym typeface="Calibri"/>
              </a:rPr>
              <a:t>(6)</a:t>
            </a:r>
            <a:endParaRPr sz="1400" kern="0" dirty="0">
              <a:solidFill>
                <a:srgbClr val="000000"/>
              </a:solidFill>
              <a:latin typeface="Arial"/>
              <a:cs typeface="Arial"/>
              <a:sym typeface="Arial"/>
            </a:endParaRPr>
          </a:p>
        </p:txBody>
      </p:sp>
      <p:sp>
        <p:nvSpPr>
          <p:cNvPr id="557" name="Google Shape;557;p48"/>
          <p:cNvSpPr txBox="1"/>
          <p:nvPr/>
        </p:nvSpPr>
        <p:spPr>
          <a:xfrm>
            <a:off x="6861114" y="5383666"/>
            <a:ext cx="4175694" cy="369291"/>
          </a:xfrm>
          <a:prstGeom prst="rect">
            <a:avLst/>
          </a:prstGeom>
          <a:solidFill>
            <a:srgbClr val="DDEAF6"/>
          </a:solidFill>
          <a:ln w="9525"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algn="ctr" defTabSz="914400">
              <a:buClr>
                <a:srgbClr val="000000"/>
              </a:buClr>
              <a:buFont typeface="Arial"/>
              <a:buNone/>
            </a:pPr>
            <a:r>
              <a:rPr lang="en-GB" kern="0" dirty="0">
                <a:solidFill>
                  <a:srgbClr val="000000"/>
                </a:solidFill>
                <a:ea typeface="Calibri"/>
                <a:cs typeface="Calibri"/>
                <a:sym typeface="Calibri"/>
              </a:rPr>
              <a:t>Plan how to improve the provision</a:t>
            </a:r>
            <a:r>
              <a:rPr sz="1400" kern="0" dirty="0">
                <a:solidFill>
                  <a:srgbClr val="000000"/>
                </a:solidFill>
                <a:latin typeface="Arial"/>
                <a:cs typeface="Arial"/>
                <a:sym typeface="Arial"/>
              </a:rPr>
              <a:t> </a:t>
            </a:r>
            <a:r>
              <a:rPr lang="en-GB" kern="0" dirty="0">
                <a:solidFill>
                  <a:srgbClr val="000000"/>
                </a:solidFill>
                <a:ea typeface="Calibri"/>
                <a:cs typeface="Calibri"/>
                <a:sym typeface="Calibri"/>
              </a:rPr>
              <a:t>(7)</a:t>
            </a:r>
            <a:endParaRPr sz="1400" kern="0" dirty="0">
              <a:solidFill>
                <a:srgbClr val="000000"/>
              </a:solidFill>
              <a:latin typeface="Arial"/>
              <a:cs typeface="Arial"/>
              <a:sym typeface="Arial"/>
            </a:endParaRPr>
          </a:p>
        </p:txBody>
      </p:sp>
      <p:cxnSp>
        <p:nvCxnSpPr>
          <p:cNvPr id="23" name="Straight Connector 22">
            <a:extLst>
              <a:ext uri="{FF2B5EF4-FFF2-40B4-BE49-F238E27FC236}">
                <a16:creationId xmlns:a16="http://schemas.microsoft.com/office/drawing/2014/main" id="{3F697B0A-38F8-0FB5-6461-FB332ED0403B}"/>
              </a:ext>
            </a:extLst>
          </p:cNvPr>
          <p:cNvCxnSpPr/>
          <p:nvPr/>
        </p:nvCxnSpPr>
        <p:spPr>
          <a:xfrm>
            <a:off x="1983346" y="2421228"/>
            <a:ext cx="0" cy="30866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803D96B-D10F-7265-81ED-A79832FB72EC}"/>
              </a:ext>
            </a:extLst>
          </p:cNvPr>
          <p:cNvCxnSpPr/>
          <p:nvPr/>
        </p:nvCxnSpPr>
        <p:spPr>
          <a:xfrm>
            <a:off x="4606970" y="2421228"/>
            <a:ext cx="0" cy="308664"/>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2C8B85C-35C7-D265-0A6C-A73A4181F94F}"/>
              </a:ext>
            </a:extLst>
          </p:cNvPr>
          <p:cNvCxnSpPr/>
          <p:nvPr/>
        </p:nvCxnSpPr>
        <p:spPr>
          <a:xfrm>
            <a:off x="7635240" y="2421228"/>
            <a:ext cx="0" cy="326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6C82C6D-2E1F-9467-BCB8-BFA7EEA22D74}"/>
              </a:ext>
            </a:extLst>
          </p:cNvPr>
          <p:cNvCxnSpPr>
            <a:endCxn id="18" idx="0"/>
          </p:cNvCxnSpPr>
          <p:nvPr/>
        </p:nvCxnSpPr>
        <p:spPr>
          <a:xfrm>
            <a:off x="10238705" y="2421228"/>
            <a:ext cx="0" cy="32690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997F837B-8769-72F4-54A8-3E9A55424427}"/>
              </a:ext>
            </a:extLst>
          </p:cNvPr>
          <p:cNvCxnSpPr>
            <a:cxnSpLocks/>
          </p:cNvCxnSpPr>
          <p:nvPr/>
        </p:nvCxnSpPr>
        <p:spPr>
          <a:xfrm>
            <a:off x="3651676" y="5090104"/>
            <a:ext cx="0" cy="2526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9EB8394-1D82-9F5F-59A9-BAB759DA59D4}"/>
              </a:ext>
            </a:extLst>
          </p:cNvPr>
          <p:cNvCxnSpPr>
            <a:cxnSpLocks/>
          </p:cNvCxnSpPr>
          <p:nvPr/>
        </p:nvCxnSpPr>
        <p:spPr>
          <a:xfrm flipH="1">
            <a:off x="9107424" y="5090103"/>
            <a:ext cx="6064" cy="293563"/>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 progressive spiral curriculum</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18</a:t>
            </a:r>
          </a:p>
        </p:txBody>
      </p:sp>
      <p:sp>
        <p:nvSpPr>
          <p:cNvPr id="6" name="Rounded Rectangle 5"/>
          <p:cNvSpPr/>
          <p:nvPr/>
        </p:nvSpPr>
        <p:spPr>
          <a:xfrm>
            <a:off x="534924" y="1228146"/>
            <a:ext cx="141732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dirty="0">
                <a:solidFill>
                  <a:srgbClr val="FFFFFF"/>
                </a:solidFill>
                <a:latin typeface="Aptos"/>
              </a:rPr>
              <a:t>Developing awareness of career</a:t>
            </a:r>
          </a:p>
        </p:txBody>
      </p:sp>
      <p:sp>
        <p:nvSpPr>
          <p:cNvPr id="7" name="Rounded Rectangle 6"/>
          <p:cNvSpPr/>
          <p:nvPr/>
        </p:nvSpPr>
        <p:spPr>
          <a:xfrm>
            <a:off x="2199132" y="1228146"/>
            <a:ext cx="1417320" cy="749808"/>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Encountering information</a:t>
            </a:r>
          </a:p>
        </p:txBody>
      </p:sp>
      <p:sp>
        <p:nvSpPr>
          <p:cNvPr id="8" name="Rounded Rectangle 7"/>
          <p:cNvSpPr/>
          <p:nvPr/>
        </p:nvSpPr>
        <p:spPr>
          <a:xfrm>
            <a:off x="3801617" y="1266444"/>
            <a:ext cx="1417320" cy="749808"/>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Having experiences</a:t>
            </a:r>
          </a:p>
        </p:txBody>
      </p:sp>
      <p:sp>
        <p:nvSpPr>
          <p:cNvPr id="9" name="Rounded Rectangle 8"/>
          <p:cNvSpPr/>
          <p:nvPr/>
        </p:nvSpPr>
        <p:spPr>
          <a:xfrm>
            <a:off x="5404104" y="1303020"/>
            <a:ext cx="1417320" cy="749808"/>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Reflecting on learning</a:t>
            </a:r>
          </a:p>
        </p:txBody>
      </p:sp>
      <p:sp>
        <p:nvSpPr>
          <p:cNvPr id="10" name="Rounded Rectangle 9"/>
          <p:cNvSpPr/>
          <p:nvPr/>
        </p:nvSpPr>
        <p:spPr>
          <a:xfrm>
            <a:off x="7068310" y="1321308"/>
            <a:ext cx="1417320" cy="749808"/>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Building understanding</a:t>
            </a:r>
          </a:p>
        </p:txBody>
      </p:sp>
      <p:sp>
        <p:nvSpPr>
          <p:cNvPr id="11" name="Rounded Rectangle 10"/>
          <p:cNvSpPr/>
          <p:nvPr/>
        </p:nvSpPr>
        <p:spPr>
          <a:xfrm>
            <a:off x="8732516" y="1321308"/>
            <a:ext cx="1417320" cy="749808"/>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Developing plans and strengths</a:t>
            </a:r>
          </a:p>
        </p:txBody>
      </p:sp>
      <p:sp>
        <p:nvSpPr>
          <p:cNvPr id="12" name="Rounded Rectangle 11"/>
          <p:cNvSpPr/>
          <p:nvPr/>
        </p:nvSpPr>
        <p:spPr>
          <a:xfrm>
            <a:off x="10396722" y="1348740"/>
            <a:ext cx="141732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50" b="1">
                <a:solidFill>
                  <a:srgbClr val="FFFFFF"/>
                </a:solidFill>
                <a:latin typeface="Aptos"/>
              </a:rPr>
              <a:t>Putting into practice</a:t>
            </a:r>
          </a:p>
        </p:txBody>
      </p:sp>
      <p:pic>
        <p:nvPicPr>
          <p:cNvPr id="14" name="Picture 13">
            <a:extLst>
              <a:ext uri="{FF2B5EF4-FFF2-40B4-BE49-F238E27FC236}">
                <a16:creationId xmlns:a16="http://schemas.microsoft.com/office/drawing/2014/main" id="{EA2C0DA8-7336-6C16-3C41-97B1EBAF84C3}"/>
              </a:ext>
            </a:extLst>
          </p:cNvPr>
          <p:cNvPicPr>
            <a:picLocks noChangeAspect="1"/>
          </p:cNvPicPr>
          <p:nvPr/>
        </p:nvPicPr>
        <p:blipFill>
          <a:blip r:embed="rId3"/>
          <a:stretch>
            <a:fillRect/>
          </a:stretch>
        </p:blipFill>
        <p:spPr>
          <a:xfrm>
            <a:off x="4276186" y="2432304"/>
            <a:ext cx="3639627" cy="369417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From Activity to Learning Outcome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19</a:t>
            </a:r>
          </a:p>
        </p:txBody>
      </p:sp>
      <p:sp>
        <p:nvSpPr>
          <p:cNvPr id="7" name="TextBox 6"/>
          <p:cNvSpPr txBox="1"/>
          <p:nvPr/>
        </p:nvSpPr>
        <p:spPr>
          <a:xfrm>
            <a:off x="914400" y="1920240"/>
            <a:ext cx="10332720" cy="1005840"/>
          </a:xfrm>
          <a:prstGeom prst="rect">
            <a:avLst/>
          </a:prstGeom>
          <a:noFill/>
        </p:spPr>
        <p:txBody>
          <a:bodyPr wrap="square" anchor="ctr">
            <a:spAutoFit/>
          </a:bodyPr>
          <a:lstStyle/>
          <a:p>
            <a:pPr algn="ctr"/>
            <a:r>
              <a:rPr sz="2500" b="1">
                <a:solidFill>
                  <a:srgbClr val="0D2B5E"/>
                </a:solidFill>
                <a:latin typeface="Aptos"/>
              </a:rPr>
              <a:t>"What do our Year 9 learners need to know, understand and be able to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Activity 3 – Test Your Own Programme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20</a:t>
            </a:r>
          </a:p>
        </p:txBody>
      </p:sp>
      <p:pic>
        <p:nvPicPr>
          <p:cNvPr id="8" name="Picture 7">
            <a:extLst>
              <a:ext uri="{FF2B5EF4-FFF2-40B4-BE49-F238E27FC236}">
                <a16:creationId xmlns:a16="http://schemas.microsoft.com/office/drawing/2014/main" id="{9EA395B7-9876-A244-E56D-093A63E2585B}"/>
              </a:ext>
            </a:extLst>
          </p:cNvPr>
          <p:cNvPicPr>
            <a:picLocks noChangeAspect="1"/>
          </p:cNvPicPr>
          <p:nvPr/>
        </p:nvPicPr>
        <p:blipFill>
          <a:blip r:embed="rId3"/>
          <a:stretch>
            <a:fillRect/>
          </a:stretch>
        </p:blipFill>
        <p:spPr>
          <a:xfrm>
            <a:off x="3587323" y="1432387"/>
            <a:ext cx="3993226" cy="399322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Activity 5 - What is Evaluation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21</a:t>
            </a:r>
          </a:p>
        </p:txBody>
      </p:sp>
      <p:sp>
        <p:nvSpPr>
          <p:cNvPr id="7" name="Rounded Rectangle 6"/>
          <p:cNvSpPr/>
          <p:nvPr/>
        </p:nvSpPr>
        <p:spPr>
          <a:xfrm>
            <a:off x="1828800" y="1920240"/>
            <a:ext cx="2514600" cy="82296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a:rPr>
              <a:t>What</a:t>
            </a:r>
          </a:p>
        </p:txBody>
      </p:sp>
      <p:sp>
        <p:nvSpPr>
          <p:cNvPr id="8" name="Rounded Rectangle 7"/>
          <p:cNvSpPr/>
          <p:nvPr/>
        </p:nvSpPr>
        <p:spPr>
          <a:xfrm>
            <a:off x="5074920" y="1920240"/>
            <a:ext cx="2514600" cy="82296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a:rPr>
              <a:t>How</a:t>
            </a:r>
          </a:p>
        </p:txBody>
      </p:sp>
      <p:sp>
        <p:nvSpPr>
          <p:cNvPr id="9" name="Rounded Rectangle 8"/>
          <p:cNvSpPr/>
          <p:nvPr/>
        </p:nvSpPr>
        <p:spPr>
          <a:xfrm>
            <a:off x="8321040" y="1920240"/>
            <a:ext cx="2514600" cy="82296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a:rPr>
              <a:t>Why</a:t>
            </a:r>
          </a:p>
        </p:txBody>
      </p:sp>
      <p:sp>
        <p:nvSpPr>
          <p:cNvPr id="10" name="TextBox 9"/>
          <p:cNvSpPr txBox="1"/>
          <p:nvPr/>
        </p:nvSpPr>
        <p:spPr>
          <a:xfrm>
            <a:off x="914400" y="3749039"/>
            <a:ext cx="10332720" cy="548640"/>
          </a:xfrm>
          <a:prstGeom prst="rect">
            <a:avLst/>
          </a:prstGeom>
          <a:noFill/>
        </p:spPr>
        <p:txBody>
          <a:bodyPr wrap="square" anchor="ctr">
            <a:spAutoFit/>
          </a:bodyPr>
          <a:lstStyle/>
          <a:p>
            <a:pPr algn="ctr"/>
            <a:r>
              <a:rPr sz="1800" b="1">
                <a:solidFill>
                  <a:srgbClr val="0D2B5E"/>
                </a:solidFill>
                <a:latin typeface="Aptos"/>
              </a:rPr>
              <a:t>Then report back your thoughts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 purpose of evaluation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22</a:t>
            </a:r>
          </a:p>
        </p:txBody>
      </p:sp>
      <p:sp>
        <p:nvSpPr>
          <p:cNvPr id="6" name="TextBox 5"/>
          <p:cNvSpPr txBox="1"/>
          <p:nvPr/>
        </p:nvSpPr>
        <p:spPr>
          <a:xfrm>
            <a:off x="654783" y="1115568"/>
            <a:ext cx="10332720" cy="822960"/>
          </a:xfrm>
          <a:prstGeom prst="rect">
            <a:avLst/>
          </a:prstGeom>
          <a:noFill/>
        </p:spPr>
        <p:txBody>
          <a:bodyPr wrap="square" anchor="ctr">
            <a:spAutoFit/>
          </a:bodyPr>
          <a:lstStyle/>
          <a:p>
            <a:pPr algn="ctr"/>
            <a:r>
              <a:rPr sz="2900" b="1" dirty="0">
                <a:solidFill>
                  <a:srgbClr val="0D2B5E"/>
                </a:solidFill>
                <a:latin typeface="Aptos"/>
              </a:rPr>
              <a:t>Evaluation should result in action.</a:t>
            </a:r>
          </a:p>
        </p:txBody>
      </p:sp>
      <p:pic>
        <p:nvPicPr>
          <p:cNvPr id="8" name="Picture 7">
            <a:extLst>
              <a:ext uri="{FF2B5EF4-FFF2-40B4-BE49-F238E27FC236}">
                <a16:creationId xmlns:a16="http://schemas.microsoft.com/office/drawing/2014/main" id="{6401943D-19F0-74F2-1912-688DAB001CEE}"/>
              </a:ext>
            </a:extLst>
          </p:cNvPr>
          <p:cNvPicPr>
            <a:picLocks noChangeAspect="1"/>
          </p:cNvPicPr>
          <p:nvPr/>
        </p:nvPicPr>
        <p:blipFill>
          <a:blip r:embed="rId3"/>
          <a:stretch>
            <a:fillRect/>
          </a:stretch>
        </p:blipFill>
        <p:spPr>
          <a:xfrm>
            <a:off x="2724106" y="2374233"/>
            <a:ext cx="6194073" cy="366401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Kirkpatrick’s Model</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23</a:t>
            </a:r>
          </a:p>
        </p:txBody>
      </p:sp>
      <p:pic>
        <p:nvPicPr>
          <p:cNvPr id="7" name="Picture 6">
            <a:extLst>
              <a:ext uri="{FF2B5EF4-FFF2-40B4-BE49-F238E27FC236}">
                <a16:creationId xmlns:a16="http://schemas.microsoft.com/office/drawing/2014/main" id="{48490D9D-06A5-A48F-57BF-12E4CEB3288F}"/>
              </a:ext>
            </a:extLst>
          </p:cNvPr>
          <p:cNvPicPr>
            <a:picLocks noChangeAspect="1"/>
          </p:cNvPicPr>
          <p:nvPr/>
        </p:nvPicPr>
        <p:blipFill>
          <a:blip r:embed="rId3"/>
          <a:stretch>
            <a:fillRect/>
          </a:stretch>
        </p:blipFill>
        <p:spPr>
          <a:xfrm>
            <a:off x="831674" y="1228891"/>
            <a:ext cx="9925148" cy="496257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Case Study 2: "Our Careers Programme Is Successful"</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24</a:t>
            </a:r>
          </a:p>
        </p:txBody>
      </p:sp>
      <p:sp>
        <p:nvSpPr>
          <p:cNvPr id="7" name="TextBox 6"/>
          <p:cNvSpPr txBox="1"/>
          <p:nvPr/>
        </p:nvSpPr>
        <p:spPr>
          <a:xfrm>
            <a:off x="822960" y="1143000"/>
            <a:ext cx="2743200" cy="365760"/>
          </a:xfrm>
          <a:prstGeom prst="rect">
            <a:avLst/>
          </a:prstGeom>
          <a:noFill/>
        </p:spPr>
        <p:txBody>
          <a:bodyPr wrap="square" anchor="ctr">
            <a:spAutoFit/>
          </a:bodyPr>
          <a:lstStyle/>
          <a:p>
            <a:pPr algn="l"/>
            <a:r>
              <a:rPr sz="1600" b="1">
                <a:solidFill>
                  <a:srgbClr val="0D2B5E"/>
                </a:solidFill>
                <a:latin typeface="Aptos"/>
              </a:rPr>
              <a:t>Riverside College</a:t>
            </a:r>
          </a:p>
        </p:txBody>
      </p:sp>
      <p:sp>
        <p:nvSpPr>
          <p:cNvPr id="8" name="TextBox 7"/>
          <p:cNvSpPr txBox="1"/>
          <p:nvPr/>
        </p:nvSpPr>
        <p:spPr>
          <a:xfrm>
            <a:off x="822960" y="1508760"/>
            <a:ext cx="10424160" cy="3359894"/>
          </a:xfrm>
          <a:prstGeom prst="rect">
            <a:avLst/>
          </a:prstGeom>
          <a:noFill/>
        </p:spPr>
        <p:txBody>
          <a:bodyPr wrap="square">
            <a:spAutoFit/>
          </a:bodyPr>
          <a:lstStyle/>
          <a:p>
            <a:pPr>
              <a:spcAft>
                <a:spcPts val="700"/>
              </a:spcAft>
              <a:defRPr sz="1400">
                <a:solidFill>
                  <a:srgbClr val="2D3741"/>
                </a:solidFill>
                <a:latin typeface="Aptos"/>
              </a:defRPr>
            </a:pPr>
            <a:r>
              <a:rPr b="1" dirty="0"/>
              <a:t>Last year:</a:t>
            </a:r>
          </a:p>
          <a:p>
            <a:pPr>
              <a:spcAft>
                <a:spcPts val="700"/>
              </a:spcAft>
              <a:defRPr sz="1400">
                <a:solidFill>
                  <a:srgbClr val="2D3741"/>
                </a:solidFill>
                <a:latin typeface="Aptos"/>
              </a:defRPr>
            </a:pPr>
            <a:r>
              <a:rPr dirty="0"/>
              <a:t>• 96% of learners had an employer encounter.</a:t>
            </a:r>
          </a:p>
          <a:p>
            <a:pPr>
              <a:spcAft>
                <a:spcPts val="700"/>
              </a:spcAft>
              <a:defRPr sz="1400">
                <a:solidFill>
                  <a:srgbClr val="2D3741"/>
                </a:solidFill>
                <a:latin typeface="Aptos"/>
              </a:defRPr>
            </a:pPr>
            <a:r>
              <a:rPr dirty="0"/>
              <a:t>• 450 attended the careers fair.</a:t>
            </a:r>
          </a:p>
          <a:p>
            <a:pPr>
              <a:spcAft>
                <a:spcPts val="700"/>
              </a:spcAft>
              <a:defRPr sz="1400">
                <a:solidFill>
                  <a:srgbClr val="2D3741"/>
                </a:solidFill>
                <a:latin typeface="Aptos"/>
              </a:defRPr>
            </a:pPr>
            <a:r>
              <a:rPr dirty="0"/>
              <a:t>• 180 completed work experience.</a:t>
            </a:r>
          </a:p>
          <a:p>
            <a:pPr>
              <a:spcAft>
                <a:spcPts val="700"/>
              </a:spcAft>
              <a:defRPr sz="1400">
                <a:solidFill>
                  <a:srgbClr val="2D3741"/>
                </a:solidFill>
                <a:latin typeface="Aptos"/>
              </a:defRPr>
            </a:pPr>
            <a:r>
              <a:rPr dirty="0"/>
              <a:t>• 92% enjoyed the careers fair.</a:t>
            </a:r>
          </a:p>
          <a:p>
            <a:pPr>
              <a:spcAft>
                <a:spcPts val="700"/>
              </a:spcAft>
              <a:defRPr sz="1400">
                <a:solidFill>
                  <a:srgbClr val="2D3741"/>
                </a:solidFill>
                <a:latin typeface="Aptos"/>
              </a:defRPr>
            </a:pPr>
            <a:r>
              <a:rPr dirty="0"/>
              <a:t>• Seven Gatsby Benchmarks are being met.</a:t>
            </a:r>
          </a:p>
          <a:p>
            <a:pPr>
              <a:spcAft>
                <a:spcPts val="700"/>
              </a:spcAft>
              <a:defRPr sz="1400">
                <a:solidFill>
                  <a:srgbClr val="2D3741"/>
                </a:solidFill>
                <a:latin typeface="Aptos"/>
              </a:defRPr>
            </a:pPr>
            <a:r>
              <a:rPr dirty="0"/>
              <a:t>• 38 employers supported activities.</a:t>
            </a:r>
          </a:p>
          <a:p>
            <a:pPr>
              <a:spcAft>
                <a:spcPts val="700"/>
              </a:spcAft>
              <a:defRPr sz="1400">
                <a:solidFill>
                  <a:srgbClr val="2D3741"/>
                </a:solidFill>
                <a:latin typeface="Aptos"/>
              </a:defRPr>
            </a:pPr>
            <a:endParaRPr lang="en-US" dirty="0"/>
          </a:p>
          <a:p>
            <a:pPr>
              <a:spcAft>
                <a:spcPts val="700"/>
              </a:spcAft>
              <a:defRPr sz="1400">
                <a:solidFill>
                  <a:srgbClr val="2D3741"/>
                </a:solidFill>
                <a:latin typeface="Aptos"/>
              </a:defRPr>
            </a:pPr>
            <a:endParaRPr lang="en-GB" dirty="0"/>
          </a:p>
          <a:p>
            <a:pPr>
              <a:spcAft>
                <a:spcPts val="700"/>
              </a:spcAft>
              <a:defRPr sz="1400">
                <a:solidFill>
                  <a:srgbClr val="2D3741"/>
                </a:solidFill>
                <a:latin typeface="Aptos"/>
              </a:defRPr>
            </a:pPr>
            <a:r>
              <a:rPr b="1" dirty="0"/>
              <a:t>The Careers Leader reports: “This demonstrates that our careers programme is highly effective.”</a:t>
            </a:r>
          </a:p>
          <a:p>
            <a:pPr>
              <a:spcAft>
                <a:spcPts val="700"/>
              </a:spcAft>
              <a:defRPr sz="1400">
                <a:solidFill>
                  <a:srgbClr val="2D3741"/>
                </a:solidFill>
                <a:latin typeface="Aptos"/>
              </a:defRPr>
            </a:pPr>
            <a:r>
              <a:rPr b="1" dirty="0"/>
              <a:t>Do you agree?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Case Study 3: Meadow View School</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26</a:t>
            </a:r>
          </a:p>
        </p:txBody>
      </p:sp>
      <p:sp>
        <p:nvSpPr>
          <p:cNvPr id="7" name="TextBox 6"/>
          <p:cNvSpPr txBox="1"/>
          <p:nvPr/>
        </p:nvSpPr>
        <p:spPr>
          <a:xfrm>
            <a:off x="914400" y="1874519"/>
            <a:ext cx="10332720" cy="914400"/>
          </a:xfrm>
          <a:prstGeom prst="rect">
            <a:avLst/>
          </a:prstGeom>
          <a:noFill/>
        </p:spPr>
        <p:txBody>
          <a:bodyPr wrap="square" anchor="ctr">
            <a:spAutoFit/>
          </a:bodyPr>
          <a:lstStyle/>
          <a:p>
            <a:pPr algn="ctr"/>
            <a:r>
              <a:rPr sz="2400" b="1">
                <a:solidFill>
                  <a:srgbClr val="0D2B5E"/>
                </a:solidFill>
                <a:latin typeface="Aptos"/>
              </a:rPr>
              <a:t>“Careers is important, but we already have too much curriculum content to cover."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Dimensions of resistance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27</a:t>
            </a:r>
          </a:p>
        </p:txBody>
      </p:sp>
      <p:sp>
        <p:nvSpPr>
          <p:cNvPr id="6" name="Rounded Rectangle 5"/>
          <p:cNvSpPr/>
          <p:nvPr/>
        </p:nvSpPr>
        <p:spPr>
          <a:xfrm>
            <a:off x="685800" y="1508760"/>
            <a:ext cx="3429000" cy="210312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581912"/>
            <a:ext cx="3191256" cy="292608"/>
          </a:xfrm>
          <a:prstGeom prst="rect">
            <a:avLst/>
          </a:prstGeom>
          <a:noFill/>
        </p:spPr>
        <p:txBody>
          <a:bodyPr wrap="square" anchor="ctr">
            <a:spAutoFit/>
          </a:bodyPr>
          <a:lstStyle/>
          <a:p>
            <a:pPr algn="l"/>
            <a:r>
              <a:rPr sz="1300" b="1">
                <a:solidFill>
                  <a:srgbClr val="009199"/>
                </a:solidFill>
                <a:latin typeface="Aptos"/>
              </a:rPr>
              <a:t>Organisational level</a:t>
            </a:r>
          </a:p>
        </p:txBody>
      </p:sp>
      <p:sp>
        <p:nvSpPr>
          <p:cNvPr id="8" name="TextBox 7"/>
          <p:cNvSpPr txBox="1"/>
          <p:nvPr/>
        </p:nvSpPr>
        <p:spPr>
          <a:xfrm>
            <a:off x="804672" y="2494079"/>
            <a:ext cx="3191256" cy="461665"/>
          </a:xfrm>
          <a:prstGeom prst="rect">
            <a:avLst/>
          </a:prstGeom>
          <a:noFill/>
        </p:spPr>
        <p:txBody>
          <a:bodyPr wrap="square" anchor="ctr">
            <a:spAutoFit/>
          </a:bodyPr>
          <a:lstStyle/>
          <a:p>
            <a:pPr algn="l"/>
            <a:r>
              <a:rPr sz="1200" b="0" dirty="0">
                <a:solidFill>
                  <a:srgbClr val="2D3741"/>
                </a:solidFill>
                <a:latin typeface="Aptos"/>
              </a:rPr>
              <a:t>power and conflict, functional orientation, mechanistic structure, culture</a:t>
            </a:r>
          </a:p>
        </p:txBody>
      </p:sp>
      <p:sp>
        <p:nvSpPr>
          <p:cNvPr id="9" name="Rounded Rectangle 8"/>
          <p:cNvSpPr/>
          <p:nvPr/>
        </p:nvSpPr>
        <p:spPr>
          <a:xfrm>
            <a:off x="566928" y="3959352"/>
            <a:ext cx="3429000" cy="210312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08305" y="4155948"/>
            <a:ext cx="3191256" cy="292608"/>
          </a:xfrm>
          <a:prstGeom prst="rect">
            <a:avLst/>
          </a:prstGeom>
          <a:noFill/>
        </p:spPr>
        <p:txBody>
          <a:bodyPr wrap="square" anchor="ctr">
            <a:spAutoFit/>
          </a:bodyPr>
          <a:lstStyle/>
          <a:p>
            <a:pPr algn="l"/>
            <a:r>
              <a:rPr sz="1300" b="1" dirty="0">
                <a:solidFill>
                  <a:srgbClr val="C40069"/>
                </a:solidFill>
                <a:latin typeface="Aptos"/>
              </a:rPr>
              <a:t>Group level</a:t>
            </a:r>
          </a:p>
        </p:txBody>
      </p:sp>
      <p:sp>
        <p:nvSpPr>
          <p:cNvPr id="11" name="TextBox 10"/>
          <p:cNvSpPr txBox="1"/>
          <p:nvPr/>
        </p:nvSpPr>
        <p:spPr>
          <a:xfrm>
            <a:off x="804672" y="4872412"/>
            <a:ext cx="3337560" cy="276999"/>
          </a:xfrm>
          <a:prstGeom prst="rect">
            <a:avLst/>
          </a:prstGeom>
          <a:noFill/>
        </p:spPr>
        <p:txBody>
          <a:bodyPr wrap="square" anchor="ctr">
            <a:spAutoFit/>
          </a:bodyPr>
          <a:lstStyle/>
          <a:p>
            <a:pPr algn="l"/>
            <a:r>
              <a:rPr sz="1200" b="0" dirty="0">
                <a:solidFill>
                  <a:srgbClr val="2D3741"/>
                </a:solidFill>
                <a:latin typeface="Aptos"/>
              </a:rPr>
              <a:t>norms, cohesiveness, groupthink</a:t>
            </a:r>
          </a:p>
        </p:txBody>
      </p:sp>
      <p:sp>
        <p:nvSpPr>
          <p:cNvPr id="12" name="Rounded Rectangle 11"/>
          <p:cNvSpPr/>
          <p:nvPr/>
        </p:nvSpPr>
        <p:spPr>
          <a:xfrm>
            <a:off x="4800600" y="1499616"/>
            <a:ext cx="3429000" cy="210312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038344" y="1591056"/>
            <a:ext cx="3191256" cy="292608"/>
          </a:xfrm>
          <a:prstGeom prst="rect">
            <a:avLst/>
          </a:prstGeom>
          <a:noFill/>
        </p:spPr>
        <p:txBody>
          <a:bodyPr wrap="square" anchor="ctr">
            <a:spAutoFit/>
          </a:bodyPr>
          <a:lstStyle/>
          <a:p>
            <a:pPr algn="l"/>
            <a:r>
              <a:rPr sz="1300" b="1" dirty="0">
                <a:solidFill>
                  <a:srgbClr val="F29200"/>
                </a:solidFill>
                <a:latin typeface="Aptos"/>
              </a:rPr>
              <a:t>Individual level</a:t>
            </a:r>
          </a:p>
        </p:txBody>
      </p:sp>
      <p:sp>
        <p:nvSpPr>
          <p:cNvPr id="14" name="TextBox 13"/>
          <p:cNvSpPr txBox="1"/>
          <p:nvPr/>
        </p:nvSpPr>
        <p:spPr>
          <a:xfrm>
            <a:off x="4901184" y="2210223"/>
            <a:ext cx="3191256" cy="830997"/>
          </a:xfrm>
          <a:prstGeom prst="rect">
            <a:avLst/>
          </a:prstGeom>
          <a:noFill/>
        </p:spPr>
        <p:txBody>
          <a:bodyPr wrap="square" anchor="ctr">
            <a:spAutoFit/>
          </a:bodyPr>
          <a:lstStyle/>
          <a:p>
            <a:pPr algn="l"/>
            <a:r>
              <a:rPr sz="1200" b="0" dirty="0">
                <a:solidFill>
                  <a:srgbClr val="2D3741"/>
                </a:solidFill>
                <a:latin typeface="Aptos"/>
              </a:rPr>
              <a:t>uncertainty and insecurity, selective perception, habit, protection of material interests, mistrust based on bad past experience</a:t>
            </a:r>
          </a:p>
        </p:txBody>
      </p:sp>
      <p:pic>
        <p:nvPicPr>
          <p:cNvPr id="16" name="Picture 15">
            <a:extLst>
              <a:ext uri="{FF2B5EF4-FFF2-40B4-BE49-F238E27FC236}">
                <a16:creationId xmlns:a16="http://schemas.microsoft.com/office/drawing/2014/main" id="{F021AE87-60B0-2EB1-1B5D-15256DD21BD7}"/>
              </a:ext>
            </a:extLst>
          </p:cNvPr>
          <p:cNvPicPr>
            <a:picLocks noChangeAspect="1"/>
          </p:cNvPicPr>
          <p:nvPr/>
        </p:nvPicPr>
        <p:blipFill>
          <a:blip r:embed="rId3"/>
          <a:stretch>
            <a:fillRect/>
          </a:stretch>
        </p:blipFill>
        <p:spPr>
          <a:xfrm>
            <a:off x="7452360" y="3751827"/>
            <a:ext cx="2875196" cy="229514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352" y="0"/>
            <a:ext cx="12191695" cy="70591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Plan-do-check-act model (1)</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28</a:t>
            </a:r>
          </a:p>
        </p:txBody>
      </p:sp>
      <p:sp>
        <p:nvSpPr>
          <p:cNvPr id="6" name="Rounded Rectangle 5"/>
          <p:cNvSpPr/>
          <p:nvPr/>
        </p:nvSpPr>
        <p:spPr>
          <a:xfrm>
            <a:off x="594360" y="1063511"/>
            <a:ext cx="530352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70560" y="1173601"/>
            <a:ext cx="5065776" cy="292608"/>
          </a:xfrm>
          <a:prstGeom prst="rect">
            <a:avLst/>
          </a:prstGeom>
          <a:noFill/>
        </p:spPr>
        <p:txBody>
          <a:bodyPr wrap="square" anchor="ctr">
            <a:spAutoFit/>
          </a:bodyPr>
          <a:lstStyle/>
          <a:p>
            <a:pPr algn="l"/>
            <a:r>
              <a:rPr sz="1300" b="1">
                <a:solidFill>
                  <a:srgbClr val="009199"/>
                </a:solidFill>
                <a:latin typeface="Aptos"/>
              </a:rPr>
              <a:t>Plan</a:t>
            </a:r>
          </a:p>
        </p:txBody>
      </p:sp>
      <p:sp>
        <p:nvSpPr>
          <p:cNvPr id="8" name="TextBox 7"/>
          <p:cNvSpPr txBox="1"/>
          <p:nvPr/>
        </p:nvSpPr>
        <p:spPr>
          <a:xfrm>
            <a:off x="670560" y="1399032"/>
            <a:ext cx="5065776" cy="685800"/>
          </a:xfrm>
          <a:prstGeom prst="rect">
            <a:avLst/>
          </a:prstGeom>
          <a:noFill/>
        </p:spPr>
        <p:txBody>
          <a:bodyPr wrap="square" anchor="ctr">
            <a:spAutoFit/>
          </a:bodyPr>
          <a:lstStyle/>
          <a:p>
            <a:pPr algn="l"/>
            <a:r>
              <a:rPr sz="1100" b="0" dirty="0" err="1">
                <a:solidFill>
                  <a:srgbClr val="2D3741"/>
                </a:solidFill>
                <a:latin typeface="Aptos"/>
              </a:rPr>
              <a:t>recognise</a:t>
            </a:r>
            <a:r>
              <a:rPr sz="1100" b="0" dirty="0">
                <a:solidFill>
                  <a:srgbClr val="2D3741"/>
                </a:solidFill>
                <a:latin typeface="Aptos"/>
              </a:rPr>
              <a:t> or identify an opportunity and plan for change</a:t>
            </a:r>
          </a:p>
        </p:txBody>
      </p:sp>
      <p:sp>
        <p:nvSpPr>
          <p:cNvPr id="9" name="Rounded Rectangle 8"/>
          <p:cNvSpPr/>
          <p:nvPr/>
        </p:nvSpPr>
        <p:spPr>
          <a:xfrm>
            <a:off x="621792" y="3830974"/>
            <a:ext cx="530352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40664" y="3936492"/>
            <a:ext cx="5065776" cy="292608"/>
          </a:xfrm>
          <a:prstGeom prst="rect">
            <a:avLst/>
          </a:prstGeom>
          <a:noFill/>
        </p:spPr>
        <p:txBody>
          <a:bodyPr wrap="square" anchor="ctr">
            <a:spAutoFit/>
          </a:bodyPr>
          <a:lstStyle/>
          <a:p>
            <a:pPr algn="l"/>
            <a:r>
              <a:rPr sz="1300" b="1" dirty="0">
                <a:solidFill>
                  <a:srgbClr val="C40069"/>
                </a:solidFill>
                <a:latin typeface="Aptos"/>
              </a:rPr>
              <a:t>Do</a:t>
            </a:r>
          </a:p>
        </p:txBody>
      </p:sp>
      <p:sp>
        <p:nvSpPr>
          <p:cNvPr id="11" name="TextBox 10"/>
          <p:cNvSpPr txBox="1"/>
          <p:nvPr/>
        </p:nvSpPr>
        <p:spPr>
          <a:xfrm>
            <a:off x="740664" y="4415149"/>
            <a:ext cx="5065776" cy="261610"/>
          </a:xfrm>
          <a:prstGeom prst="rect">
            <a:avLst/>
          </a:prstGeom>
          <a:noFill/>
        </p:spPr>
        <p:txBody>
          <a:bodyPr wrap="square" anchor="ctr">
            <a:spAutoFit/>
          </a:bodyPr>
          <a:lstStyle/>
          <a:p>
            <a:pPr algn="l"/>
            <a:r>
              <a:rPr lang="en-US" sz="1100" b="0" dirty="0">
                <a:solidFill>
                  <a:srgbClr val="2D3741"/>
                </a:solidFill>
                <a:latin typeface="Aptos"/>
              </a:rPr>
              <a:t>Implement</a:t>
            </a:r>
            <a:r>
              <a:rPr sz="1100" b="0" dirty="0">
                <a:solidFill>
                  <a:srgbClr val="2D3741"/>
                </a:solidFill>
                <a:latin typeface="Aptos"/>
              </a:rPr>
              <a:t> the plan for change on a small scale – test the change</a:t>
            </a:r>
          </a:p>
        </p:txBody>
      </p:sp>
      <p:sp>
        <p:nvSpPr>
          <p:cNvPr id="12" name="Rounded Rectangle 11"/>
          <p:cNvSpPr/>
          <p:nvPr/>
        </p:nvSpPr>
        <p:spPr>
          <a:xfrm>
            <a:off x="621792" y="2382012"/>
            <a:ext cx="530352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52856" y="2521979"/>
            <a:ext cx="5065776" cy="292608"/>
          </a:xfrm>
          <a:prstGeom prst="rect">
            <a:avLst/>
          </a:prstGeom>
          <a:noFill/>
        </p:spPr>
        <p:txBody>
          <a:bodyPr wrap="square" anchor="ctr">
            <a:spAutoFit/>
          </a:bodyPr>
          <a:lstStyle/>
          <a:p>
            <a:pPr algn="l"/>
            <a:r>
              <a:rPr sz="1300" b="1" dirty="0">
                <a:solidFill>
                  <a:srgbClr val="F29200"/>
                </a:solidFill>
                <a:latin typeface="Aptos"/>
              </a:rPr>
              <a:t>Check</a:t>
            </a:r>
          </a:p>
        </p:txBody>
      </p:sp>
      <p:sp>
        <p:nvSpPr>
          <p:cNvPr id="14" name="TextBox 13"/>
          <p:cNvSpPr txBox="1"/>
          <p:nvPr/>
        </p:nvSpPr>
        <p:spPr>
          <a:xfrm>
            <a:off x="679704" y="2652281"/>
            <a:ext cx="5065776" cy="685800"/>
          </a:xfrm>
          <a:prstGeom prst="rect">
            <a:avLst/>
          </a:prstGeom>
          <a:noFill/>
        </p:spPr>
        <p:txBody>
          <a:bodyPr wrap="square" anchor="ctr">
            <a:spAutoFit/>
          </a:bodyPr>
          <a:lstStyle/>
          <a:p>
            <a:pPr algn="l"/>
            <a:r>
              <a:rPr sz="1100" b="0" dirty="0">
                <a:solidFill>
                  <a:srgbClr val="2D3741"/>
                </a:solidFill>
                <a:latin typeface="Aptos"/>
              </a:rPr>
              <a:t>review the results and </a:t>
            </a:r>
            <a:r>
              <a:rPr sz="1100" b="0" dirty="0" err="1">
                <a:solidFill>
                  <a:srgbClr val="2D3741"/>
                </a:solidFill>
                <a:latin typeface="Aptos"/>
              </a:rPr>
              <a:t>analyse</a:t>
            </a:r>
            <a:r>
              <a:rPr sz="1100" b="0" dirty="0">
                <a:solidFill>
                  <a:srgbClr val="2D3741"/>
                </a:solidFill>
                <a:latin typeface="Aptos"/>
              </a:rPr>
              <a:t> them for success or needed adaptations</a:t>
            </a:r>
          </a:p>
        </p:txBody>
      </p:sp>
      <p:sp>
        <p:nvSpPr>
          <p:cNvPr id="15" name="Rounded Rectangle 14"/>
          <p:cNvSpPr/>
          <p:nvPr/>
        </p:nvSpPr>
        <p:spPr>
          <a:xfrm>
            <a:off x="621792" y="5112899"/>
            <a:ext cx="5303520" cy="114300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2104" y="5192027"/>
            <a:ext cx="5065776" cy="292608"/>
          </a:xfrm>
          <a:prstGeom prst="rect">
            <a:avLst/>
          </a:prstGeom>
          <a:noFill/>
        </p:spPr>
        <p:txBody>
          <a:bodyPr wrap="square" anchor="ctr">
            <a:spAutoFit/>
          </a:bodyPr>
          <a:lstStyle/>
          <a:p>
            <a:pPr algn="l"/>
            <a:r>
              <a:rPr sz="1300" b="1">
                <a:solidFill>
                  <a:srgbClr val="674EA7"/>
                </a:solidFill>
                <a:latin typeface="Aptos"/>
              </a:rPr>
              <a:t>Act</a:t>
            </a:r>
          </a:p>
        </p:txBody>
      </p:sp>
      <p:sp>
        <p:nvSpPr>
          <p:cNvPr id="17" name="TextBox 16"/>
          <p:cNvSpPr txBox="1"/>
          <p:nvPr/>
        </p:nvSpPr>
        <p:spPr>
          <a:xfrm>
            <a:off x="740664" y="5463280"/>
            <a:ext cx="5065776" cy="685800"/>
          </a:xfrm>
          <a:prstGeom prst="rect">
            <a:avLst/>
          </a:prstGeom>
          <a:noFill/>
        </p:spPr>
        <p:txBody>
          <a:bodyPr wrap="square" anchor="ctr">
            <a:spAutoFit/>
          </a:bodyPr>
          <a:lstStyle/>
          <a:p>
            <a:pPr algn="l"/>
            <a:r>
              <a:rPr sz="1050" b="0" dirty="0">
                <a:solidFill>
                  <a:srgbClr val="2D3741"/>
                </a:solidFill>
                <a:latin typeface="Aptos"/>
              </a:rPr>
              <a:t>if the plan worked, implement the changes on a wider scale; if unsuccessful, go through the cycle again with a different plan</a:t>
            </a:r>
          </a:p>
        </p:txBody>
      </p:sp>
      <p:pic>
        <p:nvPicPr>
          <p:cNvPr id="19" name="Picture 18">
            <a:extLst>
              <a:ext uri="{FF2B5EF4-FFF2-40B4-BE49-F238E27FC236}">
                <a16:creationId xmlns:a16="http://schemas.microsoft.com/office/drawing/2014/main" id="{6706FEAC-B99A-22B1-4B4F-3A6D7282834E}"/>
              </a:ext>
            </a:extLst>
          </p:cNvPr>
          <p:cNvPicPr>
            <a:picLocks noChangeAspect="1"/>
          </p:cNvPicPr>
          <p:nvPr/>
        </p:nvPicPr>
        <p:blipFill>
          <a:blip r:embed="rId3"/>
          <a:stretch>
            <a:fillRect/>
          </a:stretch>
        </p:blipFill>
        <p:spPr>
          <a:xfrm>
            <a:off x="7470648" y="1515959"/>
            <a:ext cx="3575304" cy="328464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Lewin’s three stage model</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29</a:t>
            </a:r>
          </a:p>
        </p:txBody>
      </p:sp>
      <p:pic>
        <p:nvPicPr>
          <p:cNvPr id="7" name="Picture 6">
            <a:extLst>
              <a:ext uri="{FF2B5EF4-FFF2-40B4-BE49-F238E27FC236}">
                <a16:creationId xmlns:a16="http://schemas.microsoft.com/office/drawing/2014/main" id="{4A48FEB8-44F1-E63C-9E5A-45A83375FAD9}"/>
              </a:ext>
            </a:extLst>
          </p:cNvPr>
          <p:cNvPicPr>
            <a:picLocks noChangeAspect="1"/>
          </p:cNvPicPr>
          <p:nvPr/>
        </p:nvPicPr>
        <p:blipFill>
          <a:blip r:embed="rId3"/>
          <a:stretch>
            <a:fillRect/>
          </a:stretch>
        </p:blipFill>
        <p:spPr>
          <a:xfrm>
            <a:off x="1538845" y="1081836"/>
            <a:ext cx="9114310" cy="469432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51591"/>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100584"/>
            <a:ext cx="10881360" cy="594360"/>
          </a:xfrm>
          <a:prstGeom prst="rect">
            <a:avLst/>
          </a:prstGeom>
          <a:noFill/>
        </p:spPr>
        <p:txBody>
          <a:bodyPr wrap="square" anchor="ctr">
            <a:spAutoFit/>
          </a:bodyPr>
          <a:lstStyle/>
          <a:p>
            <a:pPr algn="l"/>
            <a:r>
              <a:rPr sz="2500" b="1">
                <a:solidFill>
                  <a:srgbClr val="0D2B5E"/>
                </a:solidFill>
                <a:latin typeface="Aptos"/>
              </a:rPr>
              <a:t>The Process of Transition - John Fisher, 2012</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30</a:t>
            </a:r>
          </a:p>
        </p:txBody>
      </p:sp>
      <p:sp>
        <p:nvSpPr>
          <p:cNvPr id="6" name="Rounded Rectangle 5"/>
          <p:cNvSpPr/>
          <p:nvPr/>
        </p:nvSpPr>
        <p:spPr>
          <a:xfrm>
            <a:off x="438912" y="1115568"/>
            <a:ext cx="1417320" cy="68580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Anxiety</a:t>
            </a:r>
          </a:p>
        </p:txBody>
      </p:sp>
      <p:sp>
        <p:nvSpPr>
          <p:cNvPr id="7" name="Rounded Rectangle 6"/>
          <p:cNvSpPr/>
          <p:nvPr/>
        </p:nvSpPr>
        <p:spPr>
          <a:xfrm>
            <a:off x="2139696" y="1115568"/>
            <a:ext cx="1417320" cy="68580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Happiness</a:t>
            </a:r>
          </a:p>
        </p:txBody>
      </p:sp>
      <p:sp>
        <p:nvSpPr>
          <p:cNvPr id="8" name="Rounded Rectangle 7"/>
          <p:cNvSpPr/>
          <p:nvPr/>
        </p:nvSpPr>
        <p:spPr>
          <a:xfrm>
            <a:off x="3840480" y="1115568"/>
            <a:ext cx="1417320" cy="68580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Fear</a:t>
            </a:r>
          </a:p>
        </p:txBody>
      </p:sp>
      <p:sp>
        <p:nvSpPr>
          <p:cNvPr id="9" name="Rounded Rectangle 8"/>
          <p:cNvSpPr/>
          <p:nvPr/>
        </p:nvSpPr>
        <p:spPr>
          <a:xfrm>
            <a:off x="5387187" y="1115568"/>
            <a:ext cx="1417320" cy="68580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Threat</a:t>
            </a:r>
          </a:p>
        </p:txBody>
      </p:sp>
      <p:sp>
        <p:nvSpPr>
          <p:cNvPr id="10" name="Rounded Rectangle 9"/>
          <p:cNvSpPr/>
          <p:nvPr/>
        </p:nvSpPr>
        <p:spPr>
          <a:xfrm>
            <a:off x="6933894" y="1106424"/>
            <a:ext cx="1417320" cy="68580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Guilt</a:t>
            </a:r>
          </a:p>
        </p:txBody>
      </p:sp>
      <p:sp>
        <p:nvSpPr>
          <p:cNvPr id="11" name="Rounded Rectangle 10"/>
          <p:cNvSpPr/>
          <p:nvPr/>
        </p:nvSpPr>
        <p:spPr>
          <a:xfrm>
            <a:off x="8609988" y="1115568"/>
            <a:ext cx="1417320" cy="685800"/>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Depression</a:t>
            </a:r>
          </a:p>
        </p:txBody>
      </p:sp>
      <p:sp>
        <p:nvSpPr>
          <p:cNvPr id="12" name="Rounded Rectangle 11"/>
          <p:cNvSpPr/>
          <p:nvPr/>
        </p:nvSpPr>
        <p:spPr>
          <a:xfrm>
            <a:off x="10195102" y="1115568"/>
            <a:ext cx="1417320" cy="68580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FFFFFF"/>
                </a:solidFill>
                <a:latin typeface="Aptos"/>
              </a:rPr>
              <a:t>Moving forward</a:t>
            </a:r>
          </a:p>
        </p:txBody>
      </p:sp>
      <p:sp>
        <p:nvSpPr>
          <p:cNvPr id="13" name="TextBox 12"/>
          <p:cNvSpPr txBox="1"/>
          <p:nvPr/>
        </p:nvSpPr>
        <p:spPr>
          <a:xfrm>
            <a:off x="621792" y="5961888"/>
            <a:ext cx="10332720" cy="502920"/>
          </a:xfrm>
          <a:prstGeom prst="rect">
            <a:avLst/>
          </a:prstGeom>
          <a:noFill/>
        </p:spPr>
        <p:txBody>
          <a:bodyPr wrap="square" anchor="ctr">
            <a:spAutoFit/>
          </a:bodyPr>
          <a:lstStyle/>
          <a:p>
            <a:pPr algn="ctr"/>
            <a:r>
              <a:rPr sz="2000" b="1" dirty="0">
                <a:solidFill>
                  <a:srgbClr val="0D2B5E"/>
                </a:solidFill>
                <a:latin typeface="Aptos"/>
              </a:rPr>
              <a:t>Fisher’s Personal Transition Curve</a:t>
            </a:r>
          </a:p>
        </p:txBody>
      </p:sp>
      <p:pic>
        <p:nvPicPr>
          <p:cNvPr id="15" name="Picture 14">
            <a:extLst>
              <a:ext uri="{FF2B5EF4-FFF2-40B4-BE49-F238E27FC236}">
                <a16:creationId xmlns:a16="http://schemas.microsoft.com/office/drawing/2014/main" id="{66721322-6411-E979-AE01-253AACA7E0E9}"/>
              </a:ext>
            </a:extLst>
          </p:cNvPr>
          <p:cNvPicPr>
            <a:picLocks noChangeAspect="1"/>
          </p:cNvPicPr>
          <p:nvPr/>
        </p:nvPicPr>
        <p:blipFill>
          <a:blip r:embed="rId3"/>
          <a:stretch>
            <a:fillRect/>
          </a:stretch>
        </p:blipFill>
        <p:spPr>
          <a:xfrm>
            <a:off x="438912" y="1928711"/>
            <a:ext cx="11173510" cy="403317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14685"/>
            <a:ext cx="10881360" cy="477054"/>
          </a:xfrm>
          <a:prstGeom prst="rect">
            <a:avLst/>
          </a:prstGeom>
          <a:noFill/>
        </p:spPr>
        <p:txBody>
          <a:bodyPr wrap="square" lIns="91440" tIns="45720" rIns="91440" bIns="45720" anchor="ctr">
            <a:spAutoFit/>
          </a:bodyPr>
          <a:lstStyle/>
          <a:p>
            <a:r>
              <a:rPr sz="2500" b="1" dirty="0">
                <a:solidFill>
                  <a:srgbClr val="0D2B5E"/>
                </a:solidFill>
                <a:latin typeface="Aptos"/>
              </a:rPr>
              <a:t>Activity </a:t>
            </a:r>
            <a:r>
              <a:rPr lang="en-US" sz="2500" b="1" dirty="0">
                <a:solidFill>
                  <a:srgbClr val="0D2B5E"/>
                </a:solidFill>
                <a:latin typeface="Aptos"/>
              </a:rPr>
              <a:t> </a:t>
            </a:r>
            <a:r>
              <a:rPr sz="2500" b="1" dirty="0">
                <a:solidFill>
                  <a:srgbClr val="0D2B5E"/>
                </a:solidFill>
                <a:latin typeface="Aptos"/>
              </a:rPr>
              <a:t>– Leading change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31</a:t>
            </a:r>
          </a:p>
        </p:txBody>
      </p:sp>
      <p:sp>
        <p:nvSpPr>
          <p:cNvPr id="7" name="TextBox 6"/>
          <p:cNvSpPr txBox="1"/>
          <p:nvPr/>
        </p:nvSpPr>
        <p:spPr>
          <a:xfrm>
            <a:off x="914400" y="1508760"/>
            <a:ext cx="10241280" cy="4023360"/>
          </a:xfrm>
          <a:prstGeom prst="rect">
            <a:avLst/>
          </a:prstGeom>
          <a:noFill/>
        </p:spPr>
        <p:txBody>
          <a:bodyPr wrap="square">
            <a:spAutoFit/>
          </a:bodyPr>
          <a:lstStyle/>
          <a:p>
            <a:pPr>
              <a:spcAft>
                <a:spcPts val="700"/>
              </a:spcAft>
              <a:defRPr sz="1700">
                <a:solidFill>
                  <a:srgbClr val="2D3741"/>
                </a:solidFill>
                <a:latin typeface="Aptos"/>
              </a:defRPr>
            </a:pPr>
            <a:r>
              <a:t>• Think about how you would handle change.</a:t>
            </a:r>
          </a:p>
          <a:p>
            <a:pPr>
              <a:spcAft>
                <a:spcPts val="700"/>
              </a:spcAft>
              <a:defRPr sz="1700">
                <a:solidFill>
                  <a:srgbClr val="2D3741"/>
                </a:solidFill>
                <a:latin typeface="Aptos"/>
              </a:defRPr>
            </a:pPr>
            <a:r>
              <a:t>• What barriers might you face (individual, group, organisational)?</a:t>
            </a:r>
          </a:p>
          <a:p>
            <a:pPr>
              <a:spcAft>
                <a:spcPts val="700"/>
              </a:spcAft>
              <a:defRPr sz="1700">
                <a:solidFill>
                  <a:srgbClr val="2D3741"/>
                </a:solidFill>
                <a:latin typeface="Aptos"/>
              </a:defRPr>
            </a:pPr>
            <a:r>
              <a:t>• Which change model (Lewin, PDCA, Fisher’s Transition Curve) resonates most with your organisation?</a:t>
            </a:r>
          </a:p>
          <a:p>
            <a:pPr>
              <a:spcAft>
                <a:spcPts val="700"/>
              </a:spcAft>
              <a:defRPr sz="1700">
                <a:solidFill>
                  <a:srgbClr val="2D3741"/>
                </a:solidFill>
                <a:latin typeface="Aptos"/>
              </a:defRPr>
            </a:pPr>
            <a:r>
              <a:t>• What will you do about work experience?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Turning Evidence into an Improvement Plan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32</a:t>
            </a:r>
          </a:p>
        </p:txBody>
      </p:sp>
      <p:sp>
        <p:nvSpPr>
          <p:cNvPr id="7" name="TextBox 6"/>
          <p:cNvSpPr txBox="1"/>
          <p:nvPr/>
        </p:nvSpPr>
        <p:spPr>
          <a:xfrm>
            <a:off x="914400" y="1691640"/>
            <a:ext cx="10332720" cy="594360"/>
          </a:xfrm>
          <a:prstGeom prst="rect">
            <a:avLst/>
          </a:prstGeom>
          <a:noFill/>
        </p:spPr>
        <p:txBody>
          <a:bodyPr wrap="square" anchor="ctr">
            <a:spAutoFit/>
          </a:bodyPr>
          <a:lstStyle/>
          <a:p>
            <a:pPr algn="ctr"/>
            <a:r>
              <a:rPr sz="2300" b="1">
                <a:solidFill>
                  <a:srgbClr val="0D2B5E"/>
                </a:solidFill>
                <a:latin typeface="Aptos"/>
              </a:rPr>
              <a:t>An improvement plan should include?</a:t>
            </a:r>
          </a:p>
        </p:txBody>
      </p:sp>
      <p:sp>
        <p:nvSpPr>
          <p:cNvPr id="8" name="Rounded Rectangle 7"/>
          <p:cNvSpPr/>
          <p:nvPr/>
        </p:nvSpPr>
        <p:spPr>
          <a:xfrm>
            <a:off x="1554480" y="2926080"/>
            <a:ext cx="9052560" cy="82296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FFFFFF"/>
                </a:solidFill>
                <a:latin typeface="Aptos"/>
              </a:rPr>
              <a:t>Recommendations should be justified by evidence – not preference.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CPD and Training Needs Analysis (TNA)</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33</a:t>
            </a:r>
          </a:p>
        </p:txBody>
      </p:sp>
      <p:sp>
        <p:nvSpPr>
          <p:cNvPr id="6" name="Rounded Rectangle 5"/>
          <p:cNvSpPr/>
          <p:nvPr/>
        </p:nvSpPr>
        <p:spPr>
          <a:xfrm>
            <a:off x="244145" y="1133856"/>
            <a:ext cx="5303520" cy="1129284"/>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63017" y="1252728"/>
            <a:ext cx="5065776" cy="292608"/>
          </a:xfrm>
          <a:prstGeom prst="rect">
            <a:avLst/>
          </a:prstGeom>
          <a:noFill/>
        </p:spPr>
        <p:txBody>
          <a:bodyPr wrap="square" anchor="ctr">
            <a:spAutoFit/>
          </a:bodyPr>
          <a:lstStyle/>
          <a:p>
            <a:pPr algn="l"/>
            <a:r>
              <a:rPr sz="1300" b="1" dirty="0">
                <a:solidFill>
                  <a:srgbClr val="009199"/>
                </a:solidFill>
                <a:latin typeface="Aptos"/>
              </a:rPr>
              <a:t>Survey or Poll</a:t>
            </a:r>
          </a:p>
        </p:txBody>
      </p:sp>
      <p:sp>
        <p:nvSpPr>
          <p:cNvPr id="8" name="TextBox 7"/>
          <p:cNvSpPr txBox="1"/>
          <p:nvPr/>
        </p:nvSpPr>
        <p:spPr>
          <a:xfrm>
            <a:off x="363017" y="1353312"/>
            <a:ext cx="5065776" cy="960120"/>
          </a:xfrm>
          <a:prstGeom prst="rect">
            <a:avLst/>
          </a:prstGeom>
          <a:noFill/>
        </p:spPr>
        <p:txBody>
          <a:bodyPr wrap="square" anchor="ctr">
            <a:spAutoFit/>
          </a:bodyPr>
          <a:lstStyle/>
          <a:p>
            <a:pPr algn="l"/>
            <a:r>
              <a:rPr sz="1050" b="0" dirty="0">
                <a:solidFill>
                  <a:srgbClr val="2D3741"/>
                </a:solidFill>
                <a:latin typeface="Aptos"/>
              </a:rPr>
              <a:t>using MS Forms/Google Forms to ask staff about confidence with careers tasks (e.g., Gatsby 4, signposting, linking curriculum to careers)</a:t>
            </a:r>
          </a:p>
        </p:txBody>
      </p:sp>
      <p:sp>
        <p:nvSpPr>
          <p:cNvPr id="9" name="Rounded Rectangle 8"/>
          <p:cNvSpPr/>
          <p:nvPr/>
        </p:nvSpPr>
        <p:spPr>
          <a:xfrm>
            <a:off x="244145" y="3666744"/>
            <a:ext cx="5303520" cy="1033272"/>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3017" y="3698748"/>
            <a:ext cx="5065776" cy="292608"/>
          </a:xfrm>
          <a:prstGeom prst="rect">
            <a:avLst/>
          </a:prstGeom>
          <a:noFill/>
        </p:spPr>
        <p:txBody>
          <a:bodyPr wrap="square" anchor="ctr">
            <a:spAutoFit/>
          </a:bodyPr>
          <a:lstStyle/>
          <a:p>
            <a:pPr algn="l"/>
            <a:r>
              <a:rPr sz="1300" b="1" dirty="0">
                <a:solidFill>
                  <a:srgbClr val="C40069"/>
                </a:solidFill>
                <a:latin typeface="Aptos"/>
              </a:rPr>
              <a:t>Interviews or Conversations</a:t>
            </a:r>
          </a:p>
        </p:txBody>
      </p:sp>
      <p:sp>
        <p:nvSpPr>
          <p:cNvPr id="11" name="TextBox 10"/>
          <p:cNvSpPr txBox="1"/>
          <p:nvPr/>
        </p:nvSpPr>
        <p:spPr>
          <a:xfrm>
            <a:off x="363017" y="3771900"/>
            <a:ext cx="5065776" cy="960120"/>
          </a:xfrm>
          <a:prstGeom prst="rect">
            <a:avLst/>
          </a:prstGeom>
          <a:noFill/>
        </p:spPr>
        <p:txBody>
          <a:bodyPr wrap="square" anchor="ctr">
            <a:spAutoFit/>
          </a:bodyPr>
          <a:lstStyle/>
          <a:p>
            <a:pPr algn="l"/>
            <a:r>
              <a:rPr sz="1050" b="0">
                <a:solidFill>
                  <a:srgbClr val="2D3741"/>
                </a:solidFill>
                <a:latin typeface="Aptos"/>
              </a:rPr>
              <a:t>brief discussions during staff meetings or department meetings</a:t>
            </a:r>
          </a:p>
        </p:txBody>
      </p:sp>
      <p:sp>
        <p:nvSpPr>
          <p:cNvPr id="12" name="Rounded Rectangle 11"/>
          <p:cNvSpPr/>
          <p:nvPr/>
        </p:nvSpPr>
        <p:spPr>
          <a:xfrm>
            <a:off x="244145" y="2400300"/>
            <a:ext cx="5303520" cy="1129284"/>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63017" y="2423160"/>
            <a:ext cx="5065776" cy="292608"/>
          </a:xfrm>
          <a:prstGeom prst="rect">
            <a:avLst/>
          </a:prstGeom>
          <a:noFill/>
        </p:spPr>
        <p:txBody>
          <a:bodyPr wrap="square" anchor="ctr">
            <a:spAutoFit/>
          </a:bodyPr>
          <a:lstStyle/>
          <a:p>
            <a:pPr algn="l"/>
            <a:r>
              <a:rPr sz="1300" b="1" dirty="0">
                <a:solidFill>
                  <a:srgbClr val="F29200"/>
                </a:solidFill>
                <a:latin typeface="Aptos"/>
              </a:rPr>
              <a:t>Observation or Learning Walks</a:t>
            </a:r>
          </a:p>
        </p:txBody>
      </p:sp>
      <p:sp>
        <p:nvSpPr>
          <p:cNvPr id="14" name="TextBox 13"/>
          <p:cNvSpPr txBox="1"/>
          <p:nvPr/>
        </p:nvSpPr>
        <p:spPr>
          <a:xfrm>
            <a:off x="363017" y="2808266"/>
            <a:ext cx="4816145" cy="253916"/>
          </a:xfrm>
          <a:prstGeom prst="rect">
            <a:avLst/>
          </a:prstGeom>
          <a:noFill/>
        </p:spPr>
        <p:txBody>
          <a:bodyPr wrap="square" anchor="ctr">
            <a:spAutoFit/>
          </a:bodyPr>
          <a:lstStyle/>
          <a:p>
            <a:pPr algn="l"/>
            <a:r>
              <a:rPr sz="1050" b="0" dirty="0">
                <a:solidFill>
                  <a:srgbClr val="2D3741"/>
                </a:solidFill>
                <a:latin typeface="Aptos"/>
              </a:rPr>
              <a:t>noticing how careers is embedded in lessons, tutor time, or pastoral practice</a:t>
            </a:r>
          </a:p>
        </p:txBody>
      </p:sp>
      <p:sp>
        <p:nvSpPr>
          <p:cNvPr id="15" name="Rounded Rectangle 14"/>
          <p:cNvSpPr/>
          <p:nvPr/>
        </p:nvSpPr>
        <p:spPr>
          <a:xfrm>
            <a:off x="244145" y="4864608"/>
            <a:ext cx="5303520" cy="1033272"/>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44145" y="4942332"/>
            <a:ext cx="5065776" cy="292608"/>
          </a:xfrm>
          <a:prstGeom prst="rect">
            <a:avLst/>
          </a:prstGeom>
          <a:noFill/>
        </p:spPr>
        <p:txBody>
          <a:bodyPr wrap="square" anchor="ctr">
            <a:spAutoFit/>
          </a:bodyPr>
          <a:lstStyle/>
          <a:p>
            <a:pPr algn="l"/>
            <a:r>
              <a:rPr sz="1300" b="1" dirty="0">
                <a:solidFill>
                  <a:srgbClr val="674EA7"/>
                </a:solidFill>
                <a:latin typeface="Aptos"/>
              </a:rPr>
              <a:t>Document Reviews</a:t>
            </a:r>
          </a:p>
        </p:txBody>
      </p:sp>
      <p:sp>
        <p:nvSpPr>
          <p:cNvPr id="17" name="TextBox 16"/>
          <p:cNvSpPr txBox="1"/>
          <p:nvPr/>
        </p:nvSpPr>
        <p:spPr>
          <a:xfrm>
            <a:off x="244145" y="5001768"/>
            <a:ext cx="5065776" cy="960120"/>
          </a:xfrm>
          <a:prstGeom prst="rect">
            <a:avLst/>
          </a:prstGeom>
          <a:noFill/>
        </p:spPr>
        <p:txBody>
          <a:bodyPr wrap="square" anchor="ctr">
            <a:spAutoFit/>
          </a:bodyPr>
          <a:lstStyle/>
          <a:p>
            <a:pPr algn="l"/>
            <a:r>
              <a:rPr sz="1050" b="0" dirty="0">
                <a:solidFill>
                  <a:srgbClr val="2D3741"/>
                </a:solidFill>
                <a:latin typeface="Aptos"/>
              </a:rPr>
              <a:t>looking at schemes of work, tutor </a:t>
            </a:r>
            <a:r>
              <a:rPr sz="1050" b="0" dirty="0" err="1">
                <a:solidFill>
                  <a:srgbClr val="2D3741"/>
                </a:solidFill>
                <a:latin typeface="Aptos"/>
              </a:rPr>
              <a:t>programmes</a:t>
            </a:r>
            <a:r>
              <a:rPr sz="1050" b="0" dirty="0">
                <a:solidFill>
                  <a:srgbClr val="2D3741"/>
                </a:solidFill>
                <a:latin typeface="Aptos"/>
              </a:rPr>
              <a:t>, or staff handbooks to see gaps</a:t>
            </a:r>
          </a:p>
        </p:txBody>
      </p:sp>
      <p:pic>
        <p:nvPicPr>
          <p:cNvPr id="19" name="Picture 18">
            <a:extLst>
              <a:ext uri="{FF2B5EF4-FFF2-40B4-BE49-F238E27FC236}">
                <a16:creationId xmlns:a16="http://schemas.microsoft.com/office/drawing/2014/main" id="{8DF38405-A556-D58D-2BCE-DDE8A77BDA89}"/>
              </a:ext>
            </a:extLst>
          </p:cNvPr>
          <p:cNvPicPr>
            <a:picLocks noChangeAspect="1"/>
          </p:cNvPicPr>
          <p:nvPr/>
        </p:nvPicPr>
        <p:blipFill>
          <a:blip r:embed="rId3"/>
          <a:stretch>
            <a:fillRect/>
          </a:stretch>
        </p:blipFill>
        <p:spPr>
          <a:xfrm>
            <a:off x="6231412" y="1733389"/>
            <a:ext cx="5157663" cy="3706689"/>
          </a:xfrm>
          <a:prstGeom prst="rect">
            <a:avLst/>
          </a:prstGeom>
        </p:spPr>
      </p:pic>
      <p:sp>
        <p:nvSpPr>
          <p:cNvPr id="20" name="Text Placeholder 3">
            <a:extLst>
              <a:ext uri="{FF2B5EF4-FFF2-40B4-BE49-F238E27FC236}">
                <a16:creationId xmlns:a16="http://schemas.microsoft.com/office/drawing/2014/main" id="{37C71DE0-D6DA-36FD-E6E2-395A721AED51}"/>
              </a:ext>
            </a:extLst>
          </p:cNvPr>
          <p:cNvSpPr txBox="1">
            <a:spLocks/>
          </p:cNvSpPr>
          <p:nvPr/>
        </p:nvSpPr>
        <p:spPr>
          <a:xfrm>
            <a:off x="6509068" y="1112588"/>
            <a:ext cx="5157787" cy="432791"/>
          </a:xfrm>
          <a:prstGeom prst="rect">
            <a:avLst/>
          </a:prstGeom>
          <a:noFill/>
          <a:ln>
            <a:noFill/>
          </a:ln>
        </p:spPr>
        <p:txBody>
          <a:bodyPr spcFirstLastPara="1" wrap="square" lIns="91425" tIns="45700" rIns="91425" bIns="45700" anchor="b" anchorCtr="0">
            <a:normAutofit fontScale="85000" lnSpcReduction="20000"/>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pPr marL="114300" marR="0" lvl="0" indent="0" algn="l" defTabSz="914400" rtl="0" eaLnBrk="1" fontAlgn="auto" latinLnBrk="0" hangingPunct="1">
              <a:lnSpc>
                <a:spcPct val="90000"/>
              </a:lnSpc>
              <a:spcBef>
                <a:spcPts val="1000"/>
              </a:spcBef>
              <a:spcAft>
                <a:spcPts val="0"/>
              </a:spcAft>
              <a:buClr>
                <a:srgbClr val="000000"/>
              </a:buClr>
              <a:buSzPts val="2400"/>
              <a:buFont typeface="Arial"/>
              <a:buNone/>
              <a:tabLst/>
              <a:defRPr/>
            </a:pPr>
            <a:r>
              <a:rPr kumimoji="0" lang="en-GB" sz="2400" b="1" i="0" u="none" strike="noStrike" kern="0" cap="none" spc="0" normalizeH="0" baseline="0" noProof="0">
                <a:ln>
                  <a:noFill/>
                </a:ln>
                <a:solidFill>
                  <a:srgbClr val="002060"/>
                </a:solidFill>
                <a:effectLst/>
                <a:uLnTx/>
                <a:uFillTx/>
                <a:latin typeface="Calibri"/>
                <a:ea typeface="Calibri"/>
                <a:cs typeface="Calibri"/>
                <a:sym typeface="Calibri"/>
              </a:rPr>
              <a:t>Audiences</a:t>
            </a:r>
            <a:endParaRPr kumimoji="0" lang="en-GB" sz="2400" b="1" i="0" u="none" strike="noStrike" kern="0" cap="none" spc="0" normalizeH="0" baseline="0" noProof="0" dirty="0">
              <a:ln>
                <a:noFill/>
              </a:ln>
              <a:solidFill>
                <a:srgbClr val="002060"/>
              </a:solidFill>
              <a:effectLst/>
              <a:uLnTx/>
              <a:uFillTx/>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Different Ways to Develop Colleagues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35</a:t>
            </a:r>
          </a:p>
        </p:txBody>
      </p:sp>
      <p:sp>
        <p:nvSpPr>
          <p:cNvPr id="6" name="TextBox 5"/>
          <p:cNvSpPr txBox="1"/>
          <p:nvPr/>
        </p:nvSpPr>
        <p:spPr>
          <a:xfrm>
            <a:off x="914400" y="1965960"/>
            <a:ext cx="10332720" cy="822960"/>
          </a:xfrm>
          <a:prstGeom prst="rect">
            <a:avLst/>
          </a:prstGeom>
          <a:noFill/>
        </p:spPr>
        <p:txBody>
          <a:bodyPr wrap="square" anchor="ctr">
            <a:spAutoFit/>
          </a:bodyPr>
          <a:lstStyle/>
          <a:p>
            <a:pPr algn="ctr"/>
            <a:r>
              <a:rPr sz="2600" b="1">
                <a:solidFill>
                  <a:srgbClr val="0D2B5E"/>
                </a:solidFill>
                <a:latin typeface="Aptos"/>
              </a:rPr>
              <a:t>Development Doesn't Always Mean a Training Course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14685"/>
            <a:ext cx="10881360" cy="477054"/>
          </a:xfrm>
          <a:prstGeom prst="rect">
            <a:avLst/>
          </a:prstGeom>
          <a:noFill/>
        </p:spPr>
        <p:txBody>
          <a:bodyPr wrap="square" lIns="91440" tIns="45720" rIns="91440" bIns="45720" anchor="ctr">
            <a:spAutoFit/>
          </a:bodyPr>
          <a:lstStyle/>
          <a:p>
            <a:r>
              <a:rPr sz="2500" b="1" dirty="0">
                <a:solidFill>
                  <a:srgbClr val="0D2B5E"/>
                </a:solidFill>
                <a:latin typeface="Aptos"/>
              </a:rPr>
              <a:t>Activity </a:t>
            </a:r>
            <a:r>
              <a:rPr lang="en-US" sz="2500" b="1" dirty="0">
                <a:solidFill>
                  <a:srgbClr val="0D2B5E"/>
                </a:solidFill>
                <a:latin typeface="Aptos"/>
              </a:rPr>
              <a:t> </a:t>
            </a:r>
            <a:r>
              <a:rPr sz="2500" b="1" dirty="0">
                <a:solidFill>
                  <a:srgbClr val="0D2B5E"/>
                </a:solidFill>
                <a:latin typeface="Aptos"/>
              </a:rPr>
              <a:t>– Planning training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36</a:t>
            </a:r>
          </a:p>
        </p:txBody>
      </p:sp>
      <p:sp>
        <p:nvSpPr>
          <p:cNvPr id="7" name="TextBox 6"/>
          <p:cNvSpPr txBox="1"/>
          <p:nvPr/>
        </p:nvSpPr>
        <p:spPr>
          <a:xfrm>
            <a:off x="777240" y="1234440"/>
            <a:ext cx="10698480" cy="502920"/>
          </a:xfrm>
          <a:prstGeom prst="rect">
            <a:avLst/>
          </a:prstGeom>
          <a:noFill/>
        </p:spPr>
        <p:txBody>
          <a:bodyPr wrap="square" anchor="ctr">
            <a:spAutoFit/>
          </a:bodyPr>
          <a:lstStyle/>
          <a:p>
            <a:pPr algn="l"/>
            <a:r>
              <a:rPr sz="1400" b="1">
                <a:solidFill>
                  <a:srgbClr val="0D2B5E"/>
                </a:solidFill>
                <a:latin typeface="Aptos"/>
              </a:rPr>
              <a:t>Post in the chat a draft one-sentence training need and a matching training activity, e.g.:</a:t>
            </a:r>
          </a:p>
        </p:txBody>
      </p:sp>
      <p:sp>
        <p:nvSpPr>
          <p:cNvPr id="8" name="Rounded Rectangle 7"/>
          <p:cNvSpPr/>
          <p:nvPr/>
        </p:nvSpPr>
        <p:spPr>
          <a:xfrm>
            <a:off x="777240" y="1828800"/>
            <a:ext cx="1065276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96112" y="1901952"/>
            <a:ext cx="10415016" cy="292608"/>
          </a:xfrm>
          <a:prstGeom prst="rect">
            <a:avLst/>
          </a:prstGeom>
          <a:noFill/>
        </p:spPr>
        <p:txBody>
          <a:bodyPr wrap="square" anchor="ctr">
            <a:spAutoFit/>
          </a:bodyPr>
          <a:lstStyle/>
          <a:p>
            <a:pPr algn="l"/>
            <a:r>
              <a:rPr sz="1300" b="1">
                <a:solidFill>
                  <a:srgbClr val="009199"/>
                </a:solidFill>
                <a:latin typeface="Aptos"/>
              </a:rPr>
              <a:t>Example</a:t>
            </a:r>
          </a:p>
        </p:txBody>
      </p:sp>
      <p:sp>
        <p:nvSpPr>
          <p:cNvPr id="10" name="TextBox 9"/>
          <p:cNvSpPr txBox="1"/>
          <p:nvPr/>
        </p:nvSpPr>
        <p:spPr>
          <a:xfrm>
            <a:off x="896112" y="2221992"/>
            <a:ext cx="10415016" cy="685800"/>
          </a:xfrm>
          <a:prstGeom prst="rect">
            <a:avLst/>
          </a:prstGeom>
          <a:noFill/>
        </p:spPr>
        <p:txBody>
          <a:bodyPr wrap="square" anchor="ctr">
            <a:spAutoFit/>
          </a:bodyPr>
          <a:lstStyle/>
          <a:p>
            <a:pPr algn="l"/>
            <a:r>
              <a:rPr sz="1150" b="0">
                <a:solidFill>
                  <a:srgbClr val="2D3741"/>
                </a:solidFill>
                <a:latin typeface="Aptos"/>
              </a:rPr>
              <a:t>“Teaching staff lack confidence in delivering careers learning (Gatsby 4), so I will run a 30-minute training session on linking classroom topics to real-world roles.”</a:t>
            </a:r>
          </a:p>
        </p:txBody>
      </p:sp>
      <p:sp>
        <p:nvSpPr>
          <p:cNvPr id="11" name="TextBox 10"/>
          <p:cNvSpPr txBox="1"/>
          <p:nvPr/>
        </p:nvSpPr>
        <p:spPr>
          <a:xfrm>
            <a:off x="914400" y="3246120"/>
            <a:ext cx="10241280" cy="2103120"/>
          </a:xfrm>
          <a:prstGeom prst="rect">
            <a:avLst/>
          </a:prstGeom>
          <a:noFill/>
        </p:spPr>
        <p:txBody>
          <a:bodyPr wrap="square">
            <a:spAutoFit/>
          </a:bodyPr>
          <a:lstStyle/>
          <a:p>
            <a:pPr>
              <a:spcAft>
                <a:spcPts val="700"/>
              </a:spcAft>
              <a:defRPr sz="1400">
                <a:solidFill>
                  <a:srgbClr val="2D3741"/>
                </a:solidFill>
                <a:latin typeface="Aptos"/>
              </a:defRPr>
            </a:pPr>
            <a:r>
              <a:t>• Reflect on the justification for your proposed training:</a:t>
            </a:r>
          </a:p>
          <a:p>
            <a:pPr>
              <a:spcAft>
                <a:spcPts val="700"/>
              </a:spcAft>
              <a:defRPr sz="1400">
                <a:solidFill>
                  <a:srgbClr val="2D3741"/>
                </a:solidFill>
                <a:latin typeface="Aptos"/>
              </a:defRPr>
            </a:pPr>
            <a:r>
              <a:t>• Which need was identified in the TNA</a:t>
            </a:r>
          </a:p>
          <a:p>
            <a:pPr>
              <a:spcAft>
                <a:spcPts val="700"/>
              </a:spcAft>
              <a:defRPr sz="1400">
                <a:solidFill>
                  <a:srgbClr val="2D3741"/>
                </a:solidFill>
                <a:latin typeface="Aptos"/>
              </a:defRPr>
            </a:pPr>
            <a:r>
              <a:t>• How the training directly responds to that gap</a:t>
            </a:r>
          </a:p>
          <a:p>
            <a:pPr>
              <a:spcAft>
                <a:spcPts val="700"/>
              </a:spcAft>
              <a:defRPr sz="1400">
                <a:solidFill>
                  <a:srgbClr val="2D3741"/>
                </a:solidFill>
                <a:latin typeface="Aptos"/>
              </a:defRPr>
            </a:pPr>
            <a:r>
              <a:t>• What outcomes they expect for individuals and the organisation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Continuous Improvement Cycle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37</a:t>
            </a:r>
          </a:p>
        </p:txBody>
      </p:sp>
      <p:sp>
        <p:nvSpPr>
          <p:cNvPr id="6" name="Rounded Rectangle 5"/>
          <p:cNvSpPr/>
          <p:nvPr/>
        </p:nvSpPr>
        <p:spPr>
          <a:xfrm>
            <a:off x="548640" y="1965960"/>
            <a:ext cx="196596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Evidence</a:t>
            </a:r>
          </a:p>
        </p:txBody>
      </p:sp>
      <p:sp>
        <p:nvSpPr>
          <p:cNvPr id="7" name="Rounded Rectangle 6"/>
          <p:cNvSpPr/>
          <p:nvPr/>
        </p:nvSpPr>
        <p:spPr>
          <a:xfrm>
            <a:off x="2880360" y="1965960"/>
            <a:ext cx="196596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Review</a:t>
            </a:r>
          </a:p>
        </p:txBody>
      </p:sp>
      <p:sp>
        <p:nvSpPr>
          <p:cNvPr id="8" name="Rounded Rectangle 7"/>
          <p:cNvSpPr/>
          <p:nvPr/>
        </p:nvSpPr>
        <p:spPr>
          <a:xfrm>
            <a:off x="5212079" y="1965960"/>
            <a:ext cx="196596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Prioritise</a:t>
            </a:r>
          </a:p>
        </p:txBody>
      </p:sp>
      <p:sp>
        <p:nvSpPr>
          <p:cNvPr id="9" name="Rounded Rectangle 8"/>
          <p:cNvSpPr/>
          <p:nvPr/>
        </p:nvSpPr>
        <p:spPr>
          <a:xfrm>
            <a:off x="7543800" y="1965960"/>
            <a:ext cx="196596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Act</a:t>
            </a:r>
          </a:p>
        </p:txBody>
      </p:sp>
      <p:sp>
        <p:nvSpPr>
          <p:cNvPr id="10" name="Rounded Rectangle 9"/>
          <p:cNvSpPr/>
          <p:nvPr/>
        </p:nvSpPr>
        <p:spPr>
          <a:xfrm>
            <a:off x="9875519" y="1965960"/>
            <a:ext cx="196596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Evaluate</a:t>
            </a:r>
          </a:p>
        </p:txBody>
      </p:sp>
      <p:sp>
        <p:nvSpPr>
          <p:cNvPr id="11" name="TextBox 10"/>
          <p:cNvSpPr txBox="1"/>
          <p:nvPr/>
        </p:nvSpPr>
        <p:spPr>
          <a:xfrm>
            <a:off x="914400" y="3657600"/>
            <a:ext cx="10332720" cy="640080"/>
          </a:xfrm>
          <a:prstGeom prst="rect">
            <a:avLst/>
          </a:prstGeom>
          <a:noFill/>
        </p:spPr>
        <p:txBody>
          <a:bodyPr wrap="square" anchor="ctr">
            <a:spAutoFit/>
          </a:bodyPr>
          <a:lstStyle/>
          <a:p>
            <a:pPr algn="ctr"/>
            <a:r>
              <a:rPr sz="2100" b="1">
                <a:solidFill>
                  <a:srgbClr val="0D2B5E"/>
                </a:solidFill>
                <a:latin typeface="Aptos"/>
              </a:rPr>
              <a:t>Continuous improvement is not a once-a-year activity.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38862"/>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13588" y="352044"/>
            <a:ext cx="10881360" cy="594360"/>
          </a:xfrm>
          <a:prstGeom prst="rect">
            <a:avLst/>
          </a:prstGeom>
          <a:noFill/>
        </p:spPr>
        <p:txBody>
          <a:bodyPr wrap="square" anchor="ctr">
            <a:spAutoFit/>
          </a:bodyPr>
          <a:lstStyle/>
          <a:p>
            <a:pPr algn="l"/>
            <a:r>
              <a:rPr sz="2500" b="1">
                <a:solidFill>
                  <a:srgbClr val="0D2B5E"/>
                </a:solidFill>
                <a:latin typeface="Aptos"/>
              </a:rPr>
              <a:t>Professional Practice Challenge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38</a:t>
            </a:r>
          </a:p>
        </p:txBody>
      </p:sp>
      <p:sp>
        <p:nvSpPr>
          <p:cNvPr id="7" name="Rounded Rectangle 6"/>
          <p:cNvSpPr/>
          <p:nvPr/>
        </p:nvSpPr>
        <p:spPr>
          <a:xfrm>
            <a:off x="690372" y="2059686"/>
            <a:ext cx="507492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23900" y="2268855"/>
            <a:ext cx="4837176" cy="292608"/>
          </a:xfrm>
          <a:prstGeom prst="rect">
            <a:avLst/>
          </a:prstGeom>
          <a:noFill/>
        </p:spPr>
        <p:txBody>
          <a:bodyPr wrap="square" anchor="ctr">
            <a:spAutoFit/>
          </a:bodyPr>
          <a:lstStyle/>
          <a:p>
            <a:pPr algn="l"/>
            <a:r>
              <a:rPr sz="1300" b="1">
                <a:solidFill>
                  <a:srgbClr val="009199"/>
                </a:solidFill>
                <a:latin typeface="Aptos"/>
              </a:rPr>
              <a:t>1</a:t>
            </a:r>
          </a:p>
        </p:txBody>
      </p:sp>
      <p:sp>
        <p:nvSpPr>
          <p:cNvPr id="9" name="TextBox 8"/>
          <p:cNvSpPr txBox="1"/>
          <p:nvPr/>
        </p:nvSpPr>
        <p:spPr>
          <a:xfrm>
            <a:off x="749427" y="2432304"/>
            <a:ext cx="4837176" cy="685800"/>
          </a:xfrm>
          <a:prstGeom prst="rect">
            <a:avLst/>
          </a:prstGeom>
          <a:noFill/>
        </p:spPr>
        <p:txBody>
          <a:bodyPr wrap="square" anchor="ctr">
            <a:spAutoFit/>
          </a:bodyPr>
          <a:lstStyle/>
          <a:p>
            <a:pPr algn="l"/>
            <a:r>
              <a:rPr sz="1300" b="0" dirty="0">
                <a:solidFill>
                  <a:srgbClr val="2D3741"/>
                </a:solidFill>
                <a:latin typeface="Aptos"/>
              </a:rPr>
              <a:t>What did you do?</a:t>
            </a:r>
          </a:p>
        </p:txBody>
      </p:sp>
      <p:sp>
        <p:nvSpPr>
          <p:cNvPr id="10" name="Rounded Rectangle 9"/>
          <p:cNvSpPr/>
          <p:nvPr/>
        </p:nvSpPr>
        <p:spPr>
          <a:xfrm>
            <a:off x="685800" y="3390138"/>
            <a:ext cx="507492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2" y="3525012"/>
            <a:ext cx="4837176" cy="292608"/>
          </a:xfrm>
          <a:prstGeom prst="rect">
            <a:avLst/>
          </a:prstGeom>
          <a:noFill/>
        </p:spPr>
        <p:txBody>
          <a:bodyPr wrap="square" anchor="ctr">
            <a:spAutoFit/>
          </a:bodyPr>
          <a:lstStyle/>
          <a:p>
            <a:pPr algn="l"/>
            <a:r>
              <a:rPr sz="1300" b="1" dirty="0">
                <a:solidFill>
                  <a:srgbClr val="C40069"/>
                </a:solidFill>
                <a:latin typeface="Aptos"/>
              </a:rPr>
              <a:t>2</a:t>
            </a:r>
          </a:p>
        </p:txBody>
      </p:sp>
      <p:sp>
        <p:nvSpPr>
          <p:cNvPr id="12" name="TextBox 11"/>
          <p:cNvSpPr txBox="1"/>
          <p:nvPr/>
        </p:nvSpPr>
        <p:spPr>
          <a:xfrm>
            <a:off x="804672" y="3723894"/>
            <a:ext cx="4837176" cy="685800"/>
          </a:xfrm>
          <a:prstGeom prst="rect">
            <a:avLst/>
          </a:prstGeom>
          <a:noFill/>
        </p:spPr>
        <p:txBody>
          <a:bodyPr wrap="square" anchor="ctr">
            <a:spAutoFit/>
          </a:bodyPr>
          <a:lstStyle/>
          <a:p>
            <a:pPr algn="l"/>
            <a:r>
              <a:rPr sz="1300" b="0" dirty="0">
                <a:solidFill>
                  <a:srgbClr val="2D3741"/>
                </a:solidFill>
                <a:latin typeface="Aptos"/>
              </a:rPr>
              <a:t>What happened?</a:t>
            </a:r>
          </a:p>
        </p:txBody>
      </p:sp>
      <p:sp>
        <p:nvSpPr>
          <p:cNvPr id="13" name="Rounded Rectangle 12"/>
          <p:cNvSpPr/>
          <p:nvPr/>
        </p:nvSpPr>
        <p:spPr>
          <a:xfrm>
            <a:off x="6393180" y="2040255"/>
            <a:ext cx="507492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65087" y="2194560"/>
            <a:ext cx="4837176" cy="292608"/>
          </a:xfrm>
          <a:prstGeom prst="rect">
            <a:avLst/>
          </a:prstGeom>
          <a:noFill/>
        </p:spPr>
        <p:txBody>
          <a:bodyPr wrap="square" anchor="ctr">
            <a:spAutoFit/>
          </a:bodyPr>
          <a:lstStyle/>
          <a:p>
            <a:pPr algn="l"/>
            <a:r>
              <a:rPr sz="1300" b="1" dirty="0">
                <a:solidFill>
                  <a:srgbClr val="F29200"/>
                </a:solidFill>
                <a:latin typeface="Aptos"/>
              </a:rPr>
              <a:t>3</a:t>
            </a:r>
          </a:p>
        </p:txBody>
      </p:sp>
      <p:sp>
        <p:nvSpPr>
          <p:cNvPr id="15" name="TextBox 14"/>
          <p:cNvSpPr txBox="1"/>
          <p:nvPr/>
        </p:nvSpPr>
        <p:spPr>
          <a:xfrm>
            <a:off x="6557772" y="2414016"/>
            <a:ext cx="4837176" cy="685800"/>
          </a:xfrm>
          <a:prstGeom prst="rect">
            <a:avLst/>
          </a:prstGeom>
          <a:noFill/>
        </p:spPr>
        <p:txBody>
          <a:bodyPr wrap="square" anchor="ctr">
            <a:spAutoFit/>
          </a:bodyPr>
          <a:lstStyle/>
          <a:p>
            <a:pPr algn="l"/>
            <a:r>
              <a:rPr sz="1300" b="0" dirty="0">
                <a:solidFill>
                  <a:srgbClr val="2D3741"/>
                </a:solidFill>
                <a:latin typeface="Aptos"/>
              </a:rPr>
              <a:t>What did you learn?</a:t>
            </a:r>
          </a:p>
        </p:txBody>
      </p:sp>
      <p:sp>
        <p:nvSpPr>
          <p:cNvPr id="16" name="Rounded Rectangle 15"/>
          <p:cNvSpPr/>
          <p:nvPr/>
        </p:nvSpPr>
        <p:spPr>
          <a:xfrm>
            <a:off x="6446215" y="3367278"/>
            <a:ext cx="5074920" cy="114300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669024" y="3545586"/>
            <a:ext cx="4837176" cy="292608"/>
          </a:xfrm>
          <a:prstGeom prst="rect">
            <a:avLst/>
          </a:prstGeom>
          <a:noFill/>
        </p:spPr>
        <p:txBody>
          <a:bodyPr wrap="square" anchor="ctr">
            <a:spAutoFit/>
          </a:bodyPr>
          <a:lstStyle/>
          <a:p>
            <a:pPr algn="l"/>
            <a:r>
              <a:rPr sz="1300" b="1" dirty="0">
                <a:solidFill>
                  <a:srgbClr val="674EA7"/>
                </a:solidFill>
                <a:latin typeface="Aptos"/>
              </a:rPr>
              <a:t>4</a:t>
            </a:r>
          </a:p>
        </p:txBody>
      </p:sp>
      <p:sp>
        <p:nvSpPr>
          <p:cNvPr id="18" name="TextBox 17"/>
          <p:cNvSpPr txBox="1"/>
          <p:nvPr/>
        </p:nvSpPr>
        <p:spPr>
          <a:xfrm>
            <a:off x="6691427" y="3671316"/>
            <a:ext cx="4837176" cy="685800"/>
          </a:xfrm>
          <a:prstGeom prst="rect">
            <a:avLst/>
          </a:prstGeom>
          <a:noFill/>
        </p:spPr>
        <p:txBody>
          <a:bodyPr wrap="square" anchor="ctr">
            <a:spAutoFit/>
          </a:bodyPr>
          <a:lstStyle/>
          <a:p>
            <a:pPr algn="l"/>
            <a:r>
              <a:rPr sz="1300" b="0" dirty="0">
                <a:solidFill>
                  <a:srgbClr val="2D3741"/>
                </a:solidFill>
                <a:latin typeface="Aptos"/>
              </a:rPr>
              <a:t>What needs to happen next?</a:t>
            </a:r>
          </a:p>
        </p:txBody>
      </p:sp>
      <p:sp>
        <p:nvSpPr>
          <p:cNvPr id="19" name="TextBox 18">
            <a:extLst>
              <a:ext uri="{FF2B5EF4-FFF2-40B4-BE49-F238E27FC236}">
                <a16:creationId xmlns:a16="http://schemas.microsoft.com/office/drawing/2014/main" id="{A6974C5B-B4A0-53E7-AE37-E917EBE2F508}"/>
              </a:ext>
            </a:extLst>
          </p:cNvPr>
          <p:cNvSpPr txBox="1"/>
          <p:nvPr/>
        </p:nvSpPr>
        <p:spPr>
          <a:xfrm>
            <a:off x="2589276" y="1334042"/>
            <a:ext cx="7013448" cy="461665"/>
          </a:xfrm>
          <a:prstGeom prst="rect">
            <a:avLst/>
          </a:prstGeom>
          <a:noFill/>
        </p:spPr>
        <p:txBody>
          <a:bodyPr wrap="square" rtlCol="0">
            <a:spAutoFit/>
          </a:bodyPr>
          <a:lstStyle/>
          <a:p>
            <a:r>
              <a:rPr lang="en-US" sz="2400" b="1" dirty="0">
                <a:solidFill>
                  <a:srgbClr val="002060"/>
                </a:solidFill>
              </a:rPr>
              <a:t>Take one action from your improvement plan </a:t>
            </a:r>
            <a:endParaRPr lang="en-GB" sz="2400" b="1" dirty="0">
              <a:solidFill>
                <a:srgbClr val="00206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Reflective questions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39</a:t>
            </a:r>
          </a:p>
        </p:txBody>
      </p:sp>
      <p:sp>
        <p:nvSpPr>
          <p:cNvPr id="7" name="Rounded Rectangle 6"/>
          <p:cNvSpPr/>
          <p:nvPr/>
        </p:nvSpPr>
        <p:spPr>
          <a:xfrm>
            <a:off x="685800" y="1234440"/>
            <a:ext cx="1083564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4672" y="1307592"/>
            <a:ext cx="10597896" cy="292608"/>
          </a:xfrm>
          <a:prstGeom prst="rect">
            <a:avLst/>
          </a:prstGeom>
          <a:noFill/>
        </p:spPr>
        <p:txBody>
          <a:bodyPr wrap="square" anchor="ctr">
            <a:spAutoFit/>
          </a:bodyPr>
          <a:lstStyle/>
          <a:p>
            <a:pPr algn="l"/>
            <a:r>
              <a:rPr sz="1300" b="1">
                <a:solidFill>
                  <a:srgbClr val="009199"/>
                </a:solidFill>
                <a:latin typeface="Aptos"/>
              </a:rPr>
              <a:t>Question 1</a:t>
            </a:r>
          </a:p>
        </p:txBody>
      </p:sp>
      <p:sp>
        <p:nvSpPr>
          <p:cNvPr id="9" name="TextBox 8"/>
          <p:cNvSpPr txBox="1"/>
          <p:nvPr/>
        </p:nvSpPr>
        <p:spPr>
          <a:xfrm>
            <a:off x="804672" y="1627632"/>
            <a:ext cx="10597896" cy="685800"/>
          </a:xfrm>
          <a:prstGeom prst="rect">
            <a:avLst/>
          </a:prstGeom>
          <a:noFill/>
        </p:spPr>
        <p:txBody>
          <a:bodyPr wrap="square" anchor="ctr">
            <a:spAutoFit/>
          </a:bodyPr>
          <a:lstStyle/>
          <a:p>
            <a:pPr algn="l"/>
            <a:r>
              <a:rPr sz="1070" b="0">
                <a:solidFill>
                  <a:srgbClr val="2D3741"/>
                </a:solidFill>
                <a:latin typeface="Aptos"/>
              </a:rPr>
              <a:t>1. What's the most important thing you learned from today's session and discussions? Is there something you'd like to celebrate or recognise in your practice?</a:t>
            </a:r>
          </a:p>
        </p:txBody>
      </p:sp>
      <p:sp>
        <p:nvSpPr>
          <p:cNvPr id="10" name="Rounded Rectangle 9"/>
          <p:cNvSpPr/>
          <p:nvPr/>
        </p:nvSpPr>
        <p:spPr>
          <a:xfrm>
            <a:off x="685800" y="2651760"/>
            <a:ext cx="1083564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2" y="2724912"/>
            <a:ext cx="10597896" cy="292608"/>
          </a:xfrm>
          <a:prstGeom prst="rect">
            <a:avLst/>
          </a:prstGeom>
          <a:noFill/>
        </p:spPr>
        <p:txBody>
          <a:bodyPr wrap="square" anchor="ctr">
            <a:spAutoFit/>
          </a:bodyPr>
          <a:lstStyle/>
          <a:p>
            <a:pPr algn="l"/>
            <a:r>
              <a:rPr sz="1300" b="1">
                <a:solidFill>
                  <a:srgbClr val="C40069"/>
                </a:solidFill>
                <a:latin typeface="Aptos"/>
              </a:rPr>
              <a:t>Question 2</a:t>
            </a:r>
          </a:p>
        </p:txBody>
      </p:sp>
      <p:sp>
        <p:nvSpPr>
          <p:cNvPr id="12" name="TextBox 11"/>
          <p:cNvSpPr txBox="1"/>
          <p:nvPr/>
        </p:nvSpPr>
        <p:spPr>
          <a:xfrm>
            <a:off x="804672" y="3044952"/>
            <a:ext cx="10597896" cy="685800"/>
          </a:xfrm>
          <a:prstGeom prst="rect">
            <a:avLst/>
          </a:prstGeom>
          <a:noFill/>
        </p:spPr>
        <p:txBody>
          <a:bodyPr wrap="square" anchor="ctr">
            <a:spAutoFit/>
          </a:bodyPr>
          <a:lstStyle/>
          <a:p>
            <a:pPr algn="l"/>
            <a:r>
              <a:rPr sz="1070" b="0">
                <a:solidFill>
                  <a:srgbClr val="2D3741"/>
                </a:solidFill>
                <a:latin typeface="Aptos"/>
              </a:rPr>
              <a:t>2. Has today highlighted a gap or something you'd like to implement? What, when and how?</a:t>
            </a:r>
          </a:p>
        </p:txBody>
      </p:sp>
      <p:sp>
        <p:nvSpPr>
          <p:cNvPr id="13" name="Rounded Rectangle 12"/>
          <p:cNvSpPr/>
          <p:nvPr/>
        </p:nvSpPr>
        <p:spPr>
          <a:xfrm>
            <a:off x="685800" y="4069080"/>
            <a:ext cx="1083564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4672" y="4142232"/>
            <a:ext cx="10597896" cy="292608"/>
          </a:xfrm>
          <a:prstGeom prst="rect">
            <a:avLst/>
          </a:prstGeom>
          <a:noFill/>
        </p:spPr>
        <p:txBody>
          <a:bodyPr wrap="square" anchor="ctr">
            <a:spAutoFit/>
          </a:bodyPr>
          <a:lstStyle/>
          <a:p>
            <a:pPr algn="l"/>
            <a:r>
              <a:rPr sz="1300" b="1">
                <a:solidFill>
                  <a:srgbClr val="F29200"/>
                </a:solidFill>
                <a:latin typeface="Aptos"/>
              </a:rPr>
              <a:t>Question 3</a:t>
            </a:r>
          </a:p>
        </p:txBody>
      </p:sp>
      <p:sp>
        <p:nvSpPr>
          <p:cNvPr id="15" name="TextBox 14"/>
          <p:cNvSpPr txBox="1"/>
          <p:nvPr/>
        </p:nvSpPr>
        <p:spPr>
          <a:xfrm>
            <a:off x="804672" y="4462272"/>
            <a:ext cx="10597896" cy="685800"/>
          </a:xfrm>
          <a:prstGeom prst="rect">
            <a:avLst/>
          </a:prstGeom>
          <a:noFill/>
        </p:spPr>
        <p:txBody>
          <a:bodyPr wrap="square" anchor="ctr">
            <a:spAutoFit/>
          </a:bodyPr>
          <a:lstStyle/>
          <a:p>
            <a:pPr algn="l"/>
            <a:r>
              <a:rPr sz="1070" b="0">
                <a:solidFill>
                  <a:srgbClr val="2D3741"/>
                </a:solidFill>
                <a:latin typeface="Aptos"/>
              </a:rPr>
              <a:t>3. What support do you need from leadership or others to address immediate priorities? What discussions should you have with your line manager to move forward?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14685"/>
            <a:ext cx="10881360" cy="477054"/>
          </a:xfrm>
          <a:prstGeom prst="rect">
            <a:avLst/>
          </a:prstGeom>
          <a:noFill/>
        </p:spPr>
        <p:txBody>
          <a:bodyPr wrap="square" anchor="ctr">
            <a:spAutoFit/>
          </a:bodyPr>
          <a:lstStyle/>
          <a:p>
            <a:pPr algn="l"/>
            <a:r>
              <a:rPr lang="en-US" sz="2500" b="1" dirty="0">
                <a:solidFill>
                  <a:srgbClr val="0D2B5E"/>
                </a:solidFill>
                <a:latin typeface="Aptos"/>
              </a:rPr>
              <a:t>Extension programme</a:t>
            </a:r>
            <a:endParaRPr sz="2500" b="1" dirty="0">
              <a:solidFill>
                <a:srgbClr val="0D2B5E"/>
              </a:solidFill>
              <a:latin typeface="Aptos"/>
            </a:endParaRP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40</a:t>
            </a:r>
          </a:p>
        </p:txBody>
      </p:sp>
      <p:sp>
        <p:nvSpPr>
          <p:cNvPr id="13" name="TextBox 12">
            <a:extLst>
              <a:ext uri="{FF2B5EF4-FFF2-40B4-BE49-F238E27FC236}">
                <a16:creationId xmlns:a16="http://schemas.microsoft.com/office/drawing/2014/main" id="{1E8875CB-D312-72D4-094F-907E7467983A}"/>
              </a:ext>
            </a:extLst>
          </p:cNvPr>
          <p:cNvSpPr txBox="1"/>
          <p:nvPr/>
        </p:nvSpPr>
        <p:spPr>
          <a:xfrm>
            <a:off x="621792" y="1444752"/>
            <a:ext cx="10853928" cy="646331"/>
          </a:xfrm>
          <a:prstGeom prst="rect">
            <a:avLst/>
          </a:prstGeom>
          <a:noFill/>
        </p:spPr>
        <p:txBody>
          <a:bodyPr wrap="square" lIns="91440" tIns="45720" rIns="91440" bIns="45720" rtlCol="0" anchor="t">
            <a:spAutoFit/>
          </a:bodyPr>
          <a:lstStyle/>
          <a:p>
            <a:r>
              <a:rPr lang="en-US" dirty="0"/>
              <a:t>For those of you going on to day 1 of the Extension </a:t>
            </a:r>
            <a:r>
              <a:rPr lang="en-US" dirty="0" err="1"/>
              <a:t>programme</a:t>
            </a:r>
            <a:r>
              <a:rPr lang="en-US" dirty="0"/>
              <a:t>, you will need to read the case studies in the extension workbook to participate in the training activities. </a:t>
            </a: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8C20-4F59-D36B-F703-BCB2AF91278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28C5230-433E-56FF-95DC-5BA23F37DBAF}"/>
              </a:ext>
            </a:extLst>
          </p:cNvPr>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842AF86D-3E07-0B83-6537-C9D89943F674}"/>
              </a:ext>
            </a:extLst>
          </p:cNvPr>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Accreditation and Assessment</a:t>
            </a:r>
          </a:p>
        </p:txBody>
      </p:sp>
      <p:sp>
        <p:nvSpPr>
          <p:cNvPr id="4" name="Rectangle 3">
            <a:extLst>
              <a:ext uri="{FF2B5EF4-FFF2-40B4-BE49-F238E27FC236}">
                <a16:creationId xmlns:a16="http://schemas.microsoft.com/office/drawing/2014/main" id="{CDF8F3FE-4970-3113-E7A8-BCE6A33C3AB3}"/>
              </a:ext>
            </a:extLst>
          </p:cNvPr>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A617E271-4DD7-C318-BCC5-20C2EA0AF7BB}"/>
              </a:ext>
            </a:extLst>
          </p:cNvPr>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3 | September 2026     40</a:t>
            </a:r>
          </a:p>
        </p:txBody>
      </p:sp>
      <p:sp>
        <p:nvSpPr>
          <p:cNvPr id="6" name="Text Placeholder 6">
            <a:extLst>
              <a:ext uri="{FF2B5EF4-FFF2-40B4-BE49-F238E27FC236}">
                <a16:creationId xmlns:a16="http://schemas.microsoft.com/office/drawing/2014/main" id="{A47AA284-AE0D-7161-6783-F9C551231749}"/>
              </a:ext>
            </a:extLst>
          </p:cNvPr>
          <p:cNvSpPr>
            <a:spLocks noGrp="1"/>
          </p:cNvSpPr>
          <p:nvPr/>
        </p:nvSpPr>
        <p:spPr>
          <a:xfrm>
            <a:off x="597568" y="1434599"/>
            <a:ext cx="10515600"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marR="0" lvl="0" indent="-228600" algn="l" defTabSz="914400" rtl="0" eaLnBrk="1" fontAlgn="auto" latinLnBrk="0" hangingPunct="1">
              <a:lnSpc>
                <a:spcPct val="150000"/>
              </a:lnSpc>
              <a:spcBef>
                <a:spcPts val="0"/>
              </a:spcBef>
              <a:spcAft>
                <a:spcPts val="0"/>
              </a:spcAft>
              <a:buClr>
                <a:srgbClr val="002060"/>
              </a:buClr>
              <a:buSzPts val="1800"/>
              <a:buFont typeface="Arial"/>
              <a:buChar char="•"/>
              <a:tabLst/>
              <a:defRPr/>
            </a:pPr>
            <a:r>
              <a:rPr kumimoji="0" lang="en-GB" sz="1800" b="0" i="0" u="none" strike="noStrike" kern="0" cap="none" spc="0" normalizeH="0" baseline="0" noProof="0" dirty="0">
                <a:ln>
                  <a:noFill/>
                </a:ln>
                <a:solidFill>
                  <a:srgbClr val="002060"/>
                </a:solidFill>
                <a:effectLst/>
                <a:uLnTx/>
                <a:uFillTx/>
                <a:latin typeface="Roboto"/>
                <a:ea typeface="Roboto"/>
                <a:cs typeface="Roboto"/>
                <a:sym typeface="Roboto"/>
                <a:hlinkClick r:id="rId3"/>
              </a:rPr>
              <a:t>Unit 18 Assessment Criteria - 18.4.1 </a:t>
            </a:r>
            <a:endPar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50000"/>
              </a:lnSpc>
              <a:spcBef>
                <a:spcPts val="910"/>
              </a:spcBef>
              <a:spcAft>
                <a:spcPts val="0"/>
              </a:spcAft>
              <a:buClr>
                <a:srgbClr val="002060"/>
              </a:buClr>
              <a:buSzPts val="1800"/>
              <a:buFont typeface="Arial"/>
              <a:buChar char="•"/>
              <a:tabLst/>
              <a:defRPr/>
            </a:pPr>
            <a:r>
              <a:rPr kumimoji="0" lang="en-GB" sz="1800" b="0" i="0" u="none" strike="noStrike" kern="0" cap="none" spc="0" normalizeH="0" baseline="0" noProof="0" dirty="0">
                <a:ln>
                  <a:noFill/>
                </a:ln>
                <a:solidFill>
                  <a:srgbClr val="002060"/>
                </a:solidFill>
                <a:effectLst/>
                <a:uLnTx/>
                <a:uFillTx/>
                <a:latin typeface="Roboto"/>
                <a:ea typeface="Roboto"/>
                <a:cs typeface="Roboto"/>
                <a:sym typeface="Roboto"/>
                <a:hlinkClick r:id="rId4"/>
              </a:rPr>
              <a:t>Unit 18 Assessment Criteria - 18.4.2 / 18.4.3 </a:t>
            </a:r>
            <a:endPar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50000"/>
              </a:lnSpc>
              <a:spcBef>
                <a:spcPts val="910"/>
              </a:spcBef>
              <a:spcAft>
                <a:spcPts val="0"/>
              </a:spcAft>
              <a:buClr>
                <a:srgbClr val="002060"/>
              </a:buClr>
              <a:buSzPts val="1800"/>
              <a:buFont typeface="Arial"/>
              <a:buChar char="•"/>
              <a:tabLst/>
              <a:defRPr/>
            </a:pPr>
            <a:r>
              <a:rPr kumimoji="0" lang="en-GB" sz="1800" b="0" i="0" u="none" strike="noStrike" kern="0" cap="none" spc="0" normalizeH="0" baseline="0" noProof="0" dirty="0">
                <a:ln>
                  <a:noFill/>
                </a:ln>
                <a:solidFill>
                  <a:srgbClr val="002060"/>
                </a:solidFill>
                <a:effectLst/>
                <a:uLnTx/>
                <a:uFillTx/>
                <a:latin typeface="Roboto"/>
                <a:ea typeface="Roboto"/>
                <a:cs typeface="Roboto"/>
                <a:sym typeface="Roboto"/>
                <a:hlinkClick r:id="rId5"/>
              </a:rPr>
              <a:t>Unit 18 Assessment Criteria - 18.5.1 / 18.5.2 / 18.5.3 </a:t>
            </a:r>
            <a:endParaRPr kumimoji="0" lang="en-GB"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indent="-228600">
              <a:lnSpc>
                <a:spcPct val="150000"/>
              </a:lnSpc>
              <a:spcBef>
                <a:spcPts val="0"/>
              </a:spcBef>
              <a:buClr>
                <a:srgbClr val="002060"/>
              </a:buClr>
              <a:defRPr/>
            </a:pPr>
            <a:r>
              <a:rPr kumimoji="0" lang="en-US" sz="1800" b="0" i="0" u="none" strike="noStrike" kern="0" cap="none" spc="0" normalizeH="0" baseline="0" noProof="0" dirty="0">
                <a:ln>
                  <a:noFill/>
                </a:ln>
                <a:solidFill>
                  <a:srgbClr val="002060"/>
                </a:solidFill>
                <a:effectLst/>
                <a:uLnTx/>
                <a:uFillTx/>
                <a:latin typeface="Roboto"/>
                <a:ea typeface="Roboto"/>
                <a:cs typeface="Roboto"/>
                <a:sym typeface="Roboto"/>
                <a:hlinkClick r:id="rId6"/>
              </a:rPr>
              <a:t>Unit 19 Assessment Criteria - 19.4.1 </a:t>
            </a:r>
            <a:endParaRPr lang="en-US" sz="1800" dirty="0">
              <a:solidFill>
                <a:srgbClr val="002060"/>
              </a:solidFill>
              <a:latin typeface="Roboto"/>
              <a:ea typeface="Roboto"/>
              <a:cs typeface="Roboto"/>
              <a:sym typeface="Roboto"/>
            </a:endParaRPr>
          </a:p>
          <a:p>
            <a:pPr marL="285750" indent="-285750">
              <a:lnSpc>
                <a:spcPct val="150000"/>
              </a:lnSpc>
              <a:spcBef>
                <a:spcPts val="0"/>
              </a:spcBef>
              <a:buClr>
                <a:srgbClr val="002060"/>
              </a:buClr>
              <a:defRPr/>
            </a:pPr>
            <a:r>
              <a:rPr lang="en-US" sz="1800" dirty="0">
                <a:solidFill>
                  <a:srgbClr val="002060"/>
                </a:solidFill>
                <a:latin typeface="Roboto"/>
                <a:ea typeface="Roboto"/>
                <a:cs typeface="Roboto"/>
                <a:hlinkClick r:id="" action="ppaction://noaction"/>
              </a:rPr>
              <a:t>Unit 19 Assessment Criteria - 19.6.2</a:t>
            </a:r>
            <a:r>
              <a:rPr lang="en-US" sz="1800">
                <a:solidFill>
                  <a:srgbClr val="002060"/>
                </a:solidFill>
                <a:latin typeface="Roboto"/>
                <a:ea typeface="Roboto"/>
                <a:cs typeface="Roboto"/>
              </a:rPr>
              <a:t> - </a:t>
            </a:r>
          </a:p>
          <a:p>
            <a:pPr marL="228600" marR="0" lvl="0" indent="-228600" algn="l" defTabSz="914400" rtl="0" eaLnBrk="1" fontAlgn="auto" latinLnBrk="0" hangingPunct="1">
              <a:lnSpc>
                <a:spcPct val="150000"/>
              </a:lnSpc>
              <a:spcBef>
                <a:spcPts val="910"/>
              </a:spcBef>
              <a:spcAft>
                <a:spcPts val="0"/>
              </a:spcAft>
              <a:buClr>
                <a:srgbClr val="00206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Roboto"/>
                <a:ea typeface="Roboto"/>
                <a:cs typeface="Roboto"/>
                <a:sym typeface="Roboto"/>
                <a:hlinkClick r:id="rId7"/>
              </a:rPr>
              <a:t>Unit 19 Assessment Criteria - 19.7.1 </a:t>
            </a:r>
            <a:endParaRPr kumimoji="0" lang="en-US" sz="1800" b="0" i="0" u="sng" strike="noStrike" kern="0" cap="none" spc="0" normalizeH="0" baseline="0" noProof="0" dirty="0">
              <a:ln>
                <a:noFill/>
              </a:ln>
              <a:solidFill>
                <a:srgbClr val="0D0D0D"/>
              </a:solidFill>
              <a:effectLst/>
              <a:uLnTx/>
              <a:uFillTx/>
              <a:latin typeface="Roboto"/>
              <a:ea typeface="Roboto"/>
              <a:cs typeface="Roboto"/>
              <a:sym typeface="Roboto"/>
              <a:hlinkClick r:id="rId7"/>
            </a:endParaRPr>
          </a:p>
          <a:p>
            <a:pPr marL="228600" marR="0" lvl="0" indent="-228600" algn="l" defTabSz="914400" rtl="0" eaLnBrk="1" fontAlgn="auto" latinLnBrk="0" hangingPunct="1">
              <a:lnSpc>
                <a:spcPct val="150000"/>
              </a:lnSpc>
              <a:spcBef>
                <a:spcPts val="910"/>
              </a:spcBef>
              <a:spcAft>
                <a:spcPts val="0"/>
              </a:spcAft>
              <a:buClr>
                <a:srgbClr val="002060"/>
              </a:buClr>
              <a:buSzPts val="1800"/>
              <a:buFont typeface="Arial"/>
              <a:buChar char="•"/>
              <a:tabLst/>
              <a:defRPr/>
            </a:pPr>
            <a:r>
              <a:rPr kumimoji="0" lang="en-US" sz="1800" b="0" i="0" u="none" strike="noStrike" kern="0" cap="none" spc="0" normalizeH="0" baseline="0" noProof="0" dirty="0">
                <a:ln>
                  <a:noFill/>
                </a:ln>
                <a:solidFill>
                  <a:srgbClr val="002060"/>
                </a:solidFill>
                <a:effectLst/>
                <a:uLnTx/>
                <a:uFillTx/>
                <a:latin typeface="Roboto"/>
                <a:ea typeface="Roboto"/>
                <a:cs typeface="Roboto"/>
                <a:sym typeface="Roboto"/>
                <a:hlinkClick r:id="rId8"/>
              </a:rPr>
              <a:t>Unit 19 Assessment Criteria - 19.7.2 </a:t>
            </a: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7000"/>
              </a:lnSpc>
              <a:spcBef>
                <a:spcPts val="910"/>
              </a:spcBef>
              <a:spcAft>
                <a:spcPts val="0"/>
              </a:spcAft>
              <a:buClr>
                <a:srgbClr val="002060"/>
              </a:buClr>
              <a:buSzPts val="1800"/>
              <a:buFont typeface="Arial"/>
              <a:buChar char="•"/>
              <a:tabLst/>
              <a:defRPr/>
            </a:pP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228600" marR="0" lvl="0" indent="-228600" algn="l" defTabSz="914400" rtl="0" eaLnBrk="1" fontAlgn="auto" latinLnBrk="0" hangingPunct="1">
              <a:lnSpc>
                <a:spcPct val="107000"/>
              </a:lnSpc>
              <a:spcBef>
                <a:spcPts val="0"/>
              </a:spcBef>
              <a:spcAft>
                <a:spcPts val="0"/>
              </a:spcAft>
              <a:buClr>
                <a:srgbClr val="002060"/>
              </a:buClr>
              <a:buSzPts val="1800"/>
              <a:buFont typeface="Arial"/>
              <a:buChar char="•"/>
              <a:tabLst/>
              <a:defRPr/>
            </a:pPr>
            <a:endParaRPr kumimoji="0" lang="en-US" sz="1800" b="0" i="0" u="none" strike="noStrike" kern="0" cap="none" spc="0" normalizeH="0" baseline="0" noProof="0" dirty="0">
              <a:ln>
                <a:noFill/>
              </a:ln>
              <a:solidFill>
                <a:srgbClr val="000000"/>
              </a:solidFill>
              <a:effectLst/>
              <a:uLnTx/>
              <a:uFillTx/>
              <a:latin typeface="Calibri"/>
              <a:ea typeface="Calibri"/>
              <a:cs typeface="Calibri"/>
              <a:sym typeface="Calibri"/>
            </a:endParaRPr>
          </a:p>
          <a:p>
            <a:endParaRPr lang="en-GB" dirty="0"/>
          </a:p>
        </p:txBody>
      </p:sp>
    </p:spTree>
    <p:extLst>
      <p:ext uri="{BB962C8B-B14F-4D97-AF65-F5344CB8AC3E}">
        <p14:creationId xmlns:p14="http://schemas.microsoft.com/office/powerpoint/2010/main" val="4224634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5772B8CA62244CBA2EF3043323B991" ma:contentTypeVersion="19" ma:contentTypeDescription="Create a new document." ma:contentTypeScope="" ma:versionID="99234115fd5d386fcf7f4d2ce004c16c">
  <xsd:schema xmlns:xsd="http://www.w3.org/2001/XMLSchema" xmlns:xs="http://www.w3.org/2001/XMLSchema" xmlns:p="http://schemas.microsoft.com/office/2006/metadata/properties" xmlns:ns2="d69d7226-dc28-4266-9785-732ecb18fffd" xmlns:ns3="985128df-7779-4cce-bffa-5743ef5fe283" targetNamespace="http://schemas.microsoft.com/office/2006/metadata/properties" ma:root="true" ma:fieldsID="14f2d1367944359f27ea58f40ccaa022" ns2:_="" ns3:_="">
    <xsd:import namespace="d69d7226-dc28-4266-9785-732ecb18fffd"/>
    <xsd:import namespace="985128df-7779-4cce-bffa-5743ef5fe2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CohortNumbe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9d7226-dc28-4266-9785-732ecb18ff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34fa636-61c2-42fa-88c9-ab5c7ffc1e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CohortNumber" ma:index="24" nillable="true" ma:displayName="Cohort Number" ma:format="Dropdown" ma:internalName="CohortNumber" ma:percentage="FALSE">
      <xsd:simpleType>
        <xsd:restriction base="dms:Number"/>
      </xsd:simpleType>
    </xsd:element>
    <xsd:element name="MediaServiceLocation" ma:index="25" nillable="true" ma:displayName="Location" ma:indexed="true" ma:internalName="MediaServiceLocation"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5128df-7779-4cce-bffa-5743ef5fe28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dab4cfa-b540-4a1a-b4d4-bf9dde839bb1}" ma:internalName="TaxCatchAll" ma:showField="CatchAllData" ma:web="985128df-7779-4cce-bffa-5743ef5fe2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69d7226-dc28-4266-9785-732ecb18fffd">
      <Terms xmlns="http://schemas.microsoft.com/office/infopath/2007/PartnerControls"/>
    </lcf76f155ced4ddcb4097134ff3c332f>
    <CohortNumber xmlns="d69d7226-dc28-4266-9785-732ecb18fffd" xsi:nil="true"/>
    <TaxCatchAll xmlns="985128df-7779-4cce-bffa-5743ef5fe283" xsi:nil="true"/>
  </documentManagement>
</p:properties>
</file>

<file path=customXml/itemProps1.xml><?xml version="1.0" encoding="utf-8"?>
<ds:datastoreItem xmlns:ds="http://schemas.openxmlformats.org/officeDocument/2006/customXml" ds:itemID="{94B6ADD3-2E7C-465C-9C63-8254A692C8E3}">
  <ds:schemaRefs>
    <ds:schemaRef ds:uri="http://schemas.microsoft.com/sharepoint/v3/contenttype/forms"/>
  </ds:schemaRefs>
</ds:datastoreItem>
</file>

<file path=customXml/itemProps2.xml><?xml version="1.0" encoding="utf-8"?>
<ds:datastoreItem xmlns:ds="http://schemas.openxmlformats.org/officeDocument/2006/customXml" ds:itemID="{5210C1B6-BA17-4FD9-954B-8F0B0D7DA4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9d7226-dc28-4266-9785-732ecb18fffd"/>
    <ds:schemaRef ds:uri="985128df-7779-4cce-bffa-5743ef5fe2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47E825-8D53-42A1-9030-72E6B74A6588}">
  <ds:schemaRefs>
    <ds:schemaRef ds:uri="http://schemas.microsoft.com/office/2006/metadata/properties"/>
    <ds:schemaRef ds:uri="http://schemas.microsoft.com/office/infopath/2007/PartnerControls"/>
    <ds:schemaRef ds:uri="d69d7226-dc28-4266-9785-732ecb18fffd"/>
    <ds:schemaRef ds:uri="985128df-7779-4cce-bffa-5743ef5fe283"/>
  </ds:schemaRefs>
</ds:datastoreItem>
</file>

<file path=docProps/app.xml><?xml version="1.0" encoding="utf-8"?>
<Properties xmlns="http://schemas.openxmlformats.org/officeDocument/2006/extended-properties" xmlns:vt="http://schemas.openxmlformats.org/officeDocument/2006/docPropsVTypes">
  <TotalTime>0</TotalTime>
  <Words>3760</Words>
  <Application>Microsoft Office PowerPoint</Application>
  <PresentationFormat>Widescreen</PresentationFormat>
  <Paragraphs>314</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Sue Alder</cp:lastModifiedBy>
  <cp:revision>243</cp:revision>
  <dcterms:created xsi:type="dcterms:W3CDTF">2013-01-27T09:14:16Z</dcterms:created>
  <dcterms:modified xsi:type="dcterms:W3CDTF">2026-10-02T07:42:29Z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0x010100B55772B8CA62244CBA2EF3043323B991</vt:lpwstr>
  </property>
  <property fmtid="{D5CDD505-2E9C-101B-9397-08002B2CF9AE}" pid="3" name="MediaServiceImageTags">
    <vt:lpwstr/>
  </property>
</Properties>
</file>