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83" r:id="rId14"/>
    <p:sldId id="285" r:id="rId15"/>
    <p:sldId id="284" r:id="rId16"/>
    <p:sldId id="265" r:id="rId17"/>
    <p:sldId id="266" r:id="rId18"/>
    <p:sldId id="268" r:id="rId19"/>
    <p:sldId id="269" r:id="rId20"/>
    <p:sldId id="270" r:id="rId21"/>
    <p:sldId id="271" r:id="rId22"/>
    <p:sldId id="272" r:id="rId23"/>
    <p:sldId id="275" r:id="rId24"/>
    <p:sldId id="276" r:id="rId25"/>
    <p:sldId id="277" r:id="rId26"/>
    <p:sldId id="278" r:id="rId27"/>
    <p:sldId id="279" r:id="rId28"/>
    <p:sldId id="280" r:id="rId29"/>
    <p:sldId id="28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99A2F-4BC0-EEAD-0735-EB06EF4D4680}" v="19" dt="2026-09-30T17:12:29.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Larbalestier" userId="S::michael.larbalestier@thecdi.net::c58b80f3-57af-497a-8174-33e39ec573f8" providerId="AD" clId="Web-{8B899A2F-4BC0-EEAD-0735-EB06EF4D4680}"/>
    <pc:docChg chg="modSld">
      <pc:chgData name="Michael Larbalestier" userId="S::michael.larbalestier@thecdi.net::c58b80f3-57af-497a-8174-33e39ec573f8" providerId="AD" clId="Web-{8B899A2F-4BC0-EEAD-0735-EB06EF4D4680}" dt="2026-09-30T17:12:29.623" v="17" actId="14100"/>
      <pc:docMkLst>
        <pc:docMk/>
      </pc:docMkLst>
      <pc:sldChg chg="addSp delSp modSp">
        <pc:chgData name="Michael Larbalestier" userId="S::michael.larbalestier@thecdi.net::c58b80f3-57af-497a-8174-33e39ec573f8" providerId="AD" clId="Web-{8B899A2F-4BC0-EEAD-0735-EB06EF4D4680}" dt="2026-09-30T17:12:29.623" v="17" actId="14100"/>
        <pc:sldMkLst>
          <pc:docMk/>
          <pc:sldMk cId="0" sldId="275"/>
        </pc:sldMkLst>
        <pc:spChg chg="mod">
          <ac:chgData name="Michael Larbalestier" userId="S::michael.larbalestier@thecdi.net::c58b80f3-57af-497a-8174-33e39ec573f8" providerId="AD" clId="Web-{8B899A2F-4BC0-EEAD-0735-EB06EF4D4680}" dt="2026-09-30T17:12:29.623" v="17" actId="14100"/>
          <ac:spMkLst>
            <pc:docMk/>
            <pc:sldMk cId="0" sldId="275"/>
            <ac:spMk id="7" creationId="{00000000-0000-0000-0000-000000000000}"/>
          </ac:spMkLst>
        </pc:spChg>
        <pc:spChg chg="mod">
          <ac:chgData name="Michael Larbalestier" userId="S::michael.larbalestier@thecdi.net::c58b80f3-57af-497a-8174-33e39ec573f8" providerId="AD" clId="Web-{8B899A2F-4BC0-EEAD-0735-EB06EF4D4680}" dt="2026-09-30T17:11:17.934" v="1" actId="1076"/>
          <ac:spMkLst>
            <pc:docMk/>
            <pc:sldMk cId="0" sldId="275"/>
            <ac:spMk id="9" creationId="{00000000-0000-0000-0000-000000000000}"/>
          </ac:spMkLst>
        </pc:spChg>
        <pc:spChg chg="mod">
          <ac:chgData name="Michael Larbalestier" userId="S::michael.larbalestier@thecdi.net::c58b80f3-57af-497a-8174-33e39ec573f8" providerId="AD" clId="Web-{8B899A2F-4BC0-EEAD-0735-EB06EF4D4680}" dt="2026-09-30T17:11:21.293" v="2" actId="1076"/>
          <ac:spMkLst>
            <pc:docMk/>
            <pc:sldMk cId="0" sldId="275"/>
            <ac:spMk id="10" creationId="{00000000-0000-0000-0000-000000000000}"/>
          </ac:spMkLst>
        </pc:spChg>
        <pc:spChg chg="mod">
          <ac:chgData name="Michael Larbalestier" userId="S::michael.larbalestier@thecdi.net::c58b80f3-57af-497a-8174-33e39ec573f8" providerId="AD" clId="Web-{8B899A2F-4BC0-EEAD-0735-EB06EF4D4680}" dt="2026-09-30T17:11:24.715" v="3" actId="1076"/>
          <ac:spMkLst>
            <pc:docMk/>
            <pc:sldMk cId="0" sldId="275"/>
            <ac:spMk id="11" creationId="{00000000-0000-0000-0000-000000000000}"/>
          </ac:spMkLst>
        </pc:spChg>
        <pc:picChg chg="add mod">
          <ac:chgData name="Michael Larbalestier" userId="S::michael.larbalestier@thecdi.net::c58b80f3-57af-497a-8174-33e39ec573f8" providerId="AD" clId="Web-{8B899A2F-4BC0-EEAD-0735-EB06EF4D4680}" dt="2026-09-30T17:11:47.669" v="7" actId="14100"/>
          <ac:picMkLst>
            <pc:docMk/>
            <pc:sldMk cId="0" sldId="275"/>
            <ac:picMk id="5" creationId="{00FC60EF-E337-0DBA-4769-54B84802F75D}"/>
          </ac:picMkLst>
        </pc:picChg>
        <pc:picChg chg="del">
          <ac:chgData name="Michael Larbalestier" userId="S::michael.larbalestier@thecdi.net::c58b80f3-57af-497a-8174-33e39ec573f8" providerId="AD" clId="Web-{8B899A2F-4BC0-EEAD-0735-EB06EF4D4680}" dt="2026-09-30T17:11:12.168" v="0"/>
          <ac:picMkLst>
            <pc:docMk/>
            <pc:sldMk cId="0" sldId="275"/>
            <ac:picMk id="12" creationId="{4A842F67-E18E-4CB2-85F9-31402EFAAC62}"/>
          </ac:picMkLst>
        </pc:picChg>
      </pc:sldChg>
    </pc:docChg>
  </pc:docChgLst>
  <pc:docChgLst>
    <pc:chgData name="Sue Alder" userId="S::sue.alder@thecdi.net::bbb8460b-95bb-40d6-b357-8e623291afdf" providerId="AD" clId="Web-{00000000-0000-0000-0000-000000000000}"/>
    <pc:docChg chg="modSld">
      <pc:chgData name="Sue Alder" userId="S::sue.alder@thecdi.net::bbb8460b-95bb-40d6-b357-8e623291afdf" providerId="AD" clId="Web-{00000000-0000-0000-0000-000000000000}" dt="2026-09-03T15:39:06.907" v="322" actId="20577"/>
      <pc:docMkLst>
        <pc:docMk/>
      </pc:docMkLst>
      <pc:sldChg chg="modNotes">
        <pc:chgData name="Sue Alder" userId="S::sue.alder@thecdi.net::bbb8460b-95bb-40d6-b357-8e623291afdf" providerId="AD" clId="Web-{00000000-0000-0000-0000-000000000000}" dt="2026-09-03T15:33:14.413" v="26"/>
        <pc:sldMkLst>
          <pc:docMk/>
          <pc:sldMk cId="0" sldId="260"/>
        </pc:sldMkLst>
      </pc:sldChg>
      <pc:sldChg chg="modNotes">
        <pc:chgData name="Sue Alder" userId="S::sue.alder@thecdi.net::bbb8460b-95bb-40d6-b357-8e623291afdf" providerId="AD" clId="Web-{00000000-0000-0000-0000-000000000000}" dt="2026-09-03T15:33:48.117" v="46"/>
        <pc:sldMkLst>
          <pc:docMk/>
          <pc:sldMk cId="0" sldId="263"/>
        </pc:sldMkLst>
      </pc:sldChg>
      <pc:sldChg chg="modNotes">
        <pc:chgData name="Sue Alder" userId="S::sue.alder@thecdi.net::bbb8460b-95bb-40d6-b357-8e623291afdf" providerId="AD" clId="Web-{00000000-0000-0000-0000-000000000000}" dt="2026-09-03T15:34:32.789" v="104"/>
        <pc:sldMkLst>
          <pc:docMk/>
          <pc:sldMk cId="0" sldId="264"/>
        </pc:sldMkLst>
      </pc:sldChg>
      <pc:sldChg chg="modNotes">
        <pc:chgData name="Sue Alder" userId="S::sue.alder@thecdi.net::bbb8460b-95bb-40d6-b357-8e623291afdf" providerId="AD" clId="Web-{00000000-0000-0000-0000-000000000000}" dt="2026-09-03T15:35:28.758" v="158"/>
        <pc:sldMkLst>
          <pc:docMk/>
          <pc:sldMk cId="0" sldId="265"/>
        </pc:sldMkLst>
      </pc:sldChg>
      <pc:sldChg chg="modNotes">
        <pc:chgData name="Sue Alder" userId="S::sue.alder@thecdi.net::bbb8460b-95bb-40d6-b357-8e623291afdf" providerId="AD" clId="Web-{00000000-0000-0000-0000-000000000000}" dt="2026-09-03T15:35:57.352" v="189"/>
        <pc:sldMkLst>
          <pc:docMk/>
          <pc:sldMk cId="0" sldId="266"/>
        </pc:sldMkLst>
      </pc:sldChg>
      <pc:sldChg chg="modNotes">
        <pc:chgData name="Sue Alder" userId="S::sue.alder@thecdi.net::bbb8460b-95bb-40d6-b357-8e623291afdf" providerId="AD" clId="Web-{00000000-0000-0000-0000-000000000000}" dt="2026-09-03T15:37:03.635" v="301"/>
        <pc:sldMkLst>
          <pc:docMk/>
          <pc:sldMk cId="0" sldId="271"/>
        </pc:sldMkLst>
      </pc:sldChg>
      <pc:sldChg chg="modNotes">
        <pc:chgData name="Sue Alder" userId="S::sue.alder@thecdi.net::bbb8460b-95bb-40d6-b357-8e623291afdf" providerId="AD" clId="Web-{00000000-0000-0000-0000-000000000000}" dt="2026-09-03T15:38:13.216" v="315"/>
        <pc:sldMkLst>
          <pc:docMk/>
          <pc:sldMk cId="0" sldId="275"/>
        </pc:sldMkLst>
      </pc:sldChg>
      <pc:sldChg chg="modNotes">
        <pc:chgData name="Sue Alder" userId="S::sue.alder@thecdi.net::bbb8460b-95bb-40d6-b357-8e623291afdf" providerId="AD" clId="Web-{00000000-0000-0000-0000-000000000000}" dt="2026-09-03T15:38:20.748" v="321"/>
        <pc:sldMkLst>
          <pc:docMk/>
          <pc:sldMk cId="0" sldId="276"/>
        </pc:sldMkLst>
      </pc:sldChg>
      <pc:sldChg chg="modSp">
        <pc:chgData name="Sue Alder" userId="S::sue.alder@thecdi.net::bbb8460b-95bb-40d6-b357-8e623291afdf" providerId="AD" clId="Web-{00000000-0000-0000-0000-000000000000}" dt="2026-09-03T15:39:06.907" v="322" actId="20577"/>
        <pc:sldMkLst>
          <pc:docMk/>
          <pc:sldMk cId="0" sldId="280"/>
        </pc:sldMkLst>
        <pc:spChg chg="mod">
          <ac:chgData name="Sue Alder" userId="S::sue.alder@thecdi.net::bbb8460b-95bb-40d6-b357-8e623291afdf" providerId="AD" clId="Web-{00000000-0000-0000-0000-000000000000}" dt="2026-09-03T15:39:06.907" v="322" actId="20577"/>
          <ac:spMkLst>
            <pc:docMk/>
            <pc:sldMk cId="0" sldId="280"/>
            <ac:spMk id="6" creationId="{00000000-0000-0000-0000-000000000000}"/>
          </ac:spMkLst>
        </pc:spChg>
      </pc:sldChg>
    </pc:docChg>
  </pc:docChgLst>
  <pc:docChgLst>
    <pc:chgData name="Michael Larbalestier" userId="S::michael.larbalestier@thecdi.net::c58b80f3-57af-497a-8174-33e39ec573f8" providerId="AD" clId="Web-{E0F916A2-D3C8-C1E6-3A63-D39F128314E0}"/>
    <pc:docChg chg="modSld">
      <pc:chgData name="Michael Larbalestier" userId="S::michael.larbalestier@thecdi.net::c58b80f3-57af-497a-8174-33e39ec573f8" providerId="AD" clId="Web-{E0F916A2-D3C8-C1E6-3A63-D39F128314E0}" dt="2026-09-04T08:58:29.516" v="4" actId="20577"/>
      <pc:docMkLst>
        <pc:docMk/>
      </pc:docMkLst>
      <pc:sldChg chg="modSp">
        <pc:chgData name="Michael Larbalestier" userId="S::michael.larbalestier@thecdi.net::c58b80f3-57af-497a-8174-33e39ec573f8" providerId="AD" clId="Web-{E0F916A2-D3C8-C1E6-3A63-D39F128314E0}" dt="2026-09-04T08:58:29.516" v="4" actId="20577"/>
        <pc:sldMkLst>
          <pc:docMk/>
          <pc:sldMk cId="0" sldId="276"/>
        </pc:sldMkLst>
        <pc:spChg chg="mod">
          <ac:chgData name="Michael Larbalestier" userId="S::michael.larbalestier@thecdi.net::c58b80f3-57af-497a-8174-33e39ec573f8" providerId="AD" clId="Web-{E0F916A2-D3C8-C1E6-3A63-D39F128314E0}" dt="2026-09-04T08:58:29.516" v="4" actId="20577"/>
          <ac:spMkLst>
            <pc:docMk/>
            <pc:sldMk cId="0" sldId="276"/>
            <ac:spMk id="3" creationId="{00000000-0000-0000-0000-000000000000}"/>
          </ac:spMkLst>
        </pc:spChg>
        <pc:picChg chg="mod">
          <ac:chgData name="Michael Larbalestier" userId="S::michael.larbalestier@thecdi.net::c58b80f3-57af-497a-8174-33e39ec573f8" providerId="AD" clId="Web-{E0F916A2-D3C8-C1E6-3A63-D39F128314E0}" dt="2026-09-04T08:58:13.922" v="0" actId="14100"/>
          <ac:picMkLst>
            <pc:docMk/>
            <pc:sldMk cId="0" sldId="276"/>
            <ac:picMk id="18" creationId="{11E759BA-791E-1C00-5A5C-B79C7629461A}"/>
          </ac:picMkLst>
        </pc:picChg>
      </pc:sldChg>
    </pc:docChg>
  </pc:docChgLst>
  <pc:docChgLst>
    <pc:chgData name="Sue Alder" userId="S::sue.alder@thecdi.net::bbb8460b-95bb-40d6-b357-8e623291afdf" providerId="AD" clId="Web-{99EFC8B3-C9E9-2C8E-7F6D-09D81414CE3E}"/>
    <pc:docChg chg="sldOrd">
      <pc:chgData name="Sue Alder" userId="S::sue.alder@thecdi.net::bbb8460b-95bb-40d6-b357-8e623291afdf" providerId="AD" clId="Web-{99EFC8B3-C9E9-2C8E-7F6D-09D81414CE3E}" dt="2026-09-25T09:05:48.414" v="0"/>
      <pc:docMkLst>
        <pc:docMk/>
      </pc:docMkLst>
      <pc:sldChg chg="ord">
        <pc:chgData name="Sue Alder" userId="S::sue.alder@thecdi.net::bbb8460b-95bb-40d6-b357-8e623291afdf" providerId="AD" clId="Web-{99EFC8B3-C9E9-2C8E-7F6D-09D81414CE3E}" dt="2026-09-25T09:05:48.414" v="0"/>
        <pc:sldMkLst>
          <pc:docMk/>
          <pc:sldMk cId="867896846" sldId="284"/>
        </pc:sldMkLst>
      </pc:sldChg>
    </pc:docChg>
  </pc:docChgLst>
  <pc:docChgLst>
    <pc:chgData name="Sue Alder" userId="bbb8460b-95bb-40d6-b357-8e623291afdf" providerId="ADAL" clId="{A31854A1-01A6-4D3B-A869-91A1FD24A4B0}"/>
    <pc:docChg chg="custSel modSld">
      <pc:chgData name="Sue Alder" userId="bbb8460b-95bb-40d6-b357-8e623291afdf" providerId="ADAL" clId="{A31854A1-01A6-4D3B-A869-91A1FD24A4B0}" dt="2026-09-10T07:57:41.410" v="29"/>
      <pc:docMkLst>
        <pc:docMk/>
      </pc:docMkLst>
      <pc:sldChg chg="modNotesTx">
        <pc:chgData name="Sue Alder" userId="bbb8460b-95bb-40d6-b357-8e623291afdf" providerId="ADAL" clId="{A31854A1-01A6-4D3B-A869-91A1FD24A4B0}" dt="2026-09-03T13:43:01.170" v="2"/>
        <pc:sldMkLst>
          <pc:docMk/>
          <pc:sldMk cId="0" sldId="257"/>
        </pc:sldMkLst>
      </pc:sldChg>
      <pc:sldChg chg="modSp mod modNotesTx">
        <pc:chgData name="Sue Alder" userId="bbb8460b-95bb-40d6-b357-8e623291afdf" providerId="ADAL" clId="{A31854A1-01A6-4D3B-A869-91A1FD24A4B0}" dt="2026-09-10T07:57:41.410" v="29"/>
        <pc:sldMkLst>
          <pc:docMk/>
          <pc:sldMk cId="0" sldId="275"/>
        </pc:sldMkLst>
      </pc:sldChg>
      <pc:sldChg chg="modSp mod">
        <pc:chgData name="Sue Alder" userId="bbb8460b-95bb-40d6-b357-8e623291afdf" providerId="ADAL" clId="{A31854A1-01A6-4D3B-A869-91A1FD24A4B0}" dt="2026-09-03T14:59:05.219" v="23" actId="122"/>
        <pc:sldMkLst>
          <pc:docMk/>
          <pc:sldMk cId="0" sldId="280"/>
        </pc:sldMkLst>
        <pc:spChg chg="mod">
          <ac:chgData name="Sue Alder" userId="bbb8460b-95bb-40d6-b357-8e623291afdf" providerId="ADAL" clId="{A31854A1-01A6-4D3B-A869-91A1FD24A4B0}" dt="2026-09-03T14:59:05.219" v="23" actId="122"/>
          <ac:spMkLst>
            <pc:docMk/>
            <pc:sldMk cId="0" sldId="280"/>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1867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youtu.be/RpZotpnFYvI"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delegates to Day 2. The source deck focuses on designing an effective careers learning programme, building on Day 1. Explain that today's content covers theory, professional responsibilities, progression, LMI and partnerships.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Day 2 focuses on designing an effective careers learning programme and builds on delegates' understanding of the Careers Leader role from Day 1. designing an effective careers learning programme and builds on delegates' understanding of the Careers Leader role from Day 1.</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Talk through the six outcomes. Ask delegates which feels most familiar and which is likely to be most useful.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as the Day 1 reconnect. Ask delegates to complete the sentence and share examples.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what happened after your discussion with your senior leader? Invite delegates to share what they discussed and any priority identified.</a:t>
            </a:r>
            <a:r>
              <a:rPr lang="en-US"/>
              <a:t> Notes can be made in their workbook PG 19</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professional standards as the foundation for ethical and responsible careers leadership. The next slide contains the specific source content.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 through both columns. Ask delegates to identify where these principles show up in careers programme design.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delegates to complete the Professional Standards self-audit in the learner </a:t>
            </a:r>
            <a:r>
              <a:rPr lang="en-US"/>
              <a:t>handbook PG 19</a:t>
            </a:r>
            <a:r>
              <a:t>. Allow quiet individual time.</a:t>
            </a:r>
            <a:r>
              <a:rPr lang="en-US"/>
              <a:t> </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a:t>
            </a:r>
            <a:r>
              <a:rPr lang="en-US"/>
              <a:t>Careers theories – the learners can make notes in their workbook pages 20 and 21 </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indent="0" algn="l" rtl="0" fontAlgn="base">
              <a:spcBef>
                <a:spcPts val="1200"/>
              </a:spcBef>
              <a:spcAft>
                <a:spcPts val="1200"/>
              </a:spcAft>
              <a:buNone/>
            </a:pPr>
            <a:r>
              <a:t>Ask delegates to apply the theory rather than simply define it.</a:t>
            </a:r>
            <a:r>
              <a:rPr lang="en-US"/>
              <a:t> </a:t>
            </a:r>
            <a:r>
              <a:rPr lang="en-GB" sz="1200" b="0" i="0">
                <a:solidFill>
                  <a:srgbClr val="002060"/>
                </a:solidFill>
                <a:effectLst/>
                <a:latin typeface="Calibri" panose="020F0502020204030204" pitchFamily="34" charset="0"/>
              </a:rPr>
              <a:t>Choose one theory. </a:t>
            </a:r>
            <a:endParaRPr lang="en-GB" sz="1000" b="0" i="0">
              <a:solidFill>
                <a:srgbClr val="000000"/>
              </a:solidFill>
              <a:effectLst/>
              <a:latin typeface="Segoe UI" panose="020B0502040204020203" pitchFamily="34" charset="0"/>
            </a:endParaRPr>
          </a:p>
          <a:p>
            <a:pPr fontAlgn="base">
              <a:spcBef>
                <a:spcPts val="1200"/>
              </a:spcBef>
              <a:spcAft>
                <a:spcPts val="1200"/>
              </a:spcAft>
            </a:pPr>
            <a:r>
              <a:rPr lang="en-GB" sz="1200" b="0" i="0">
                <a:solidFill>
                  <a:srgbClr val="002060"/>
                </a:solidFill>
                <a:effectLst/>
                <a:latin typeface="Calibri"/>
                <a:ea typeface="Calibri"/>
                <a:cs typeface="Calibri"/>
              </a:rPr>
              <a:t>How could they apply it within their careers programme?</a:t>
            </a:r>
            <a:r>
              <a:rPr lang="en-GB">
                <a:solidFill>
                  <a:srgbClr val="002060"/>
                </a:solidFill>
                <a:latin typeface="Calibri"/>
                <a:ea typeface="Calibri"/>
                <a:cs typeface="Calibri"/>
              </a:rPr>
              <a:t> What Activity, year group, intended learning outcome, evidence of impact. PG 22</a:t>
            </a:r>
            <a:endParaRPr lang="en-GB" sz="1000" b="0" i="0">
              <a:solidFill>
                <a:srgbClr val="000000"/>
              </a:solidFill>
              <a:effectLst/>
              <a:latin typeface="Segoe UI" panose="020B0502040204020203" pitchFamily="34" charset="0"/>
            </a:endParaRP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delegates to select the theory that best supports their current </a:t>
            </a:r>
            <a:r>
              <a:rPr err="1"/>
              <a:t>programme</a:t>
            </a:r>
            <a:r>
              <a:t> and explain why.</a:t>
            </a:r>
            <a:r>
              <a:rPr lang="en-US"/>
              <a:t> Notes can be added to workbook PG 22</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LMI and ask 'why does it matter?' before providing examples. Draw out informed choice, opportunity awareness and changing labour markets.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six pathways as shown. Ask where and when learners encounter each route, and whether one is unintentionally privileged.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source questions as an audit. Ask delegates to identify one strength and one improvement.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'I want to be…' activity</a:t>
            </a:r>
            <a:r>
              <a:rPr lang="en-US"/>
              <a:t> in the workbook PG 22</a:t>
            </a:r>
            <a:r>
              <a:t>. Ask delegates to consider</a:t>
            </a:r>
            <a:r>
              <a:rPr lang="en-US"/>
              <a:t> a Career choice and then</a:t>
            </a:r>
            <a:r>
              <a:t> what LMI a learner would need to explore that aspiration.</a:t>
            </a:r>
            <a:r>
              <a:rPr lang="en-US"/>
              <a:t> Think about the following: Current demand for that job role, Skills required, Qualifications, Salary, Local opportunities.</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from programme content to the people and organisations that help deliver it.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Play the video: </a:t>
            </a:r>
            <a:r>
              <a:rPr lang="en-GB" sz="1200" b="0" i="0" dirty="0">
                <a:solidFill>
                  <a:srgbClr val="000000"/>
                </a:solidFill>
                <a:effectLst/>
                <a:latin typeface="Aptos" panose="020B0004020202020204" pitchFamily="34" charset="0"/>
              </a:rPr>
              <a:t> </a:t>
            </a:r>
            <a:r>
              <a:rPr lang="en-GB" sz="1200" b="0" i="0" dirty="0">
                <a:effectLst/>
                <a:latin typeface="Aptos" panose="020B0004020202020204" pitchFamily="34" charset="0"/>
                <a:hlinkClick r:id="rId3" tooltip="https://youtu.be/RpZotpnFYvI"/>
              </a:rPr>
              <a:t>https://youtu.be/RpZotpnFYvI</a:t>
            </a:r>
            <a:r>
              <a:rPr lang="en-US" dirty="0"/>
              <a:t> link is also embedded in the picture and it is written in the workbook PG23 </a:t>
            </a:r>
            <a:r>
              <a:rPr dirty="0"/>
              <a:t>. Ask how a general employer presentation could become a meaningful contribution: intended learner outcome, preparation, relevance, inclusion, follow-up and evaluation.</a:t>
            </a:r>
            <a:r>
              <a:rPr lang="en-US" dirty="0"/>
              <a:t> Play the video. Then </a:t>
            </a:r>
            <a:r>
              <a:rPr lang="en-US" dirty="0">
                <a:solidFill>
                  <a:srgbClr val="002465"/>
                </a:solidFill>
              </a:rPr>
              <a:t>Working in small groups, can you answer the following questions:</a:t>
            </a:r>
            <a:endParaRPr lang="en-US" dirty="0"/>
          </a:p>
          <a:p>
            <a:r>
              <a:rPr lang="en-US" dirty="0">
                <a:solidFill>
                  <a:srgbClr val="002465"/>
                </a:solidFill>
              </a:rPr>
              <a:t>What should Jordan find out from the employer before agreeing to the visit?</a:t>
            </a:r>
            <a:endParaRPr lang="en-US" dirty="0"/>
          </a:p>
          <a:p>
            <a:r>
              <a:rPr lang="en-US" dirty="0">
                <a:solidFill>
                  <a:srgbClr val="002465"/>
                </a:solidFill>
              </a:rPr>
              <a:t>What should the intended learning outcomes be for Year 10 students?</a:t>
            </a:r>
            <a:endParaRPr lang="en-US" dirty="0"/>
          </a:p>
          <a:p>
            <a:r>
              <a:rPr lang="en-US" dirty="0">
                <a:solidFill>
                  <a:srgbClr val="002465"/>
                </a:solidFill>
              </a:rPr>
              <a:t>How could Jordan work with the employer to make the encounter more meaningful and interactive?</a:t>
            </a:r>
            <a:endParaRPr lang="en-US" dirty="0"/>
          </a:p>
          <a:p>
            <a:r>
              <a:rPr lang="en-US" dirty="0">
                <a:solidFill>
                  <a:srgbClr val="002465"/>
                </a:solidFill>
              </a:rPr>
              <a:t>What practical and inclusion issues should he think about before the session goes ahead?</a:t>
            </a:r>
            <a:endParaRPr lang="en-US" dirty="0"/>
          </a:p>
          <a:p>
            <a:r>
              <a:rPr lang="en-US" dirty="0">
                <a:solidFill>
                  <a:srgbClr val="002465"/>
                </a:solidFill>
              </a:rPr>
              <a:t>Should Jordan accept the original idea of a general talk, adapt it, or suggest something different?</a:t>
            </a:r>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Power Grid activity/resource. Explain power and interest at a basic stakeholder-planning level. </a:t>
            </a:r>
            <a:r>
              <a:rPr lang="en-US"/>
              <a:t>There is an activity in the workbook PG 24 if you feel you have time.</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negotiation in the context of partnership working: clarifying purpose, roles, timing, resources and expectations. Keep this introductory; detailed negotiation is Extension content.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delegates to identify the three biggest takeaways from Day 2 and connect each to an action or programme-design decision.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Allow time for the three reflection questions. Encourage delegates to record answers in their Reflections and Actions materials.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source next steps exactly. Ask delegates to translate today's ideas into their strategic careers plan and identify at least three strategic aims.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ideo" Target="https://www.youtube.com/embed/RpZotpnFYvI?feature=oembed" TargetMode="Externa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xnb5vY-4NLw"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youtu.be/y1mFsnxFpWo" TargetMode="External"/><Relationship Id="rId5" Type="http://schemas.openxmlformats.org/officeDocument/2006/relationships/hyperlink" Target="https://youtu.be/tRenBz1Sg9E" TargetMode="External"/><Relationship Id="rId4" Type="http://schemas.openxmlformats.org/officeDocument/2006/relationships/hyperlink" Target="https://youtu.be/57j17Gdwgh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608" y="347472"/>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85800" y="594360"/>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CORE PROGRAMME</a:t>
            </a:r>
          </a:p>
        </p:txBody>
      </p:sp>
      <p:sp>
        <p:nvSpPr>
          <p:cNvPr id="4" name="TextBox 3"/>
          <p:cNvSpPr txBox="1"/>
          <p:nvPr/>
        </p:nvSpPr>
        <p:spPr>
          <a:xfrm>
            <a:off x="685800" y="1417320"/>
            <a:ext cx="7040880" cy="1280160"/>
          </a:xfrm>
          <a:prstGeom prst="rect">
            <a:avLst/>
          </a:prstGeom>
          <a:noFill/>
        </p:spPr>
        <p:txBody>
          <a:bodyPr wrap="square" anchor="ctr">
            <a:spAutoFit/>
          </a:bodyPr>
          <a:lstStyle/>
          <a:p>
            <a:pPr algn="l"/>
            <a:r>
              <a:rPr sz="3500" b="1">
                <a:solidFill>
                  <a:srgbClr val="0D2B5E"/>
                </a:solidFill>
                <a:latin typeface="Aptos"/>
              </a:rPr>
              <a:t>Designing Career Learning
Programmes</a:t>
            </a:r>
          </a:p>
        </p:txBody>
      </p:sp>
      <p:sp>
        <p:nvSpPr>
          <p:cNvPr id="5" name="TextBox 4"/>
          <p:cNvSpPr txBox="1"/>
          <p:nvPr/>
        </p:nvSpPr>
        <p:spPr>
          <a:xfrm>
            <a:off x="713232" y="3063240"/>
            <a:ext cx="2743200" cy="457200"/>
          </a:xfrm>
          <a:prstGeom prst="rect">
            <a:avLst/>
          </a:prstGeom>
          <a:noFill/>
        </p:spPr>
        <p:txBody>
          <a:bodyPr wrap="square" anchor="ctr">
            <a:spAutoFit/>
          </a:bodyPr>
          <a:lstStyle/>
          <a:p>
            <a:pPr algn="l"/>
            <a:r>
              <a:rPr sz="2000" b="1">
                <a:solidFill>
                  <a:srgbClr val="C40069"/>
                </a:solidFill>
                <a:latin typeface="Aptos"/>
              </a:rPr>
              <a:t>Day 2</a:t>
            </a:r>
          </a:p>
        </p:txBody>
      </p:sp>
      <p:sp>
        <p:nvSpPr>
          <p:cNvPr id="6" name="TextBox 5"/>
          <p:cNvSpPr txBox="1"/>
          <p:nvPr/>
        </p:nvSpPr>
        <p:spPr>
          <a:xfrm>
            <a:off x="713232" y="3886200"/>
            <a:ext cx="6858000" cy="731520"/>
          </a:xfrm>
          <a:prstGeom prst="rect">
            <a:avLst/>
          </a:prstGeom>
          <a:noFill/>
        </p:spPr>
        <p:txBody>
          <a:bodyPr wrap="square" anchor="ctr">
            <a:spAutoFit/>
          </a:bodyPr>
          <a:lstStyle/>
          <a:p>
            <a:pPr algn="l"/>
            <a:r>
              <a:rPr sz="1600" b="0">
                <a:solidFill>
                  <a:srgbClr val="2D3741"/>
                </a:solidFill>
                <a:latin typeface="Aptos"/>
              </a:rPr>
              <a:t>Building on your understanding of the Careers Leader role from Day 1</a:t>
            </a:r>
          </a:p>
        </p:txBody>
      </p:sp>
      <p:sp>
        <p:nvSpPr>
          <p:cNvPr id="7" name="Rounded Rectangle 6"/>
          <p:cNvSpPr/>
          <p:nvPr/>
        </p:nvSpPr>
        <p:spPr>
          <a:xfrm>
            <a:off x="8458200" y="2189988"/>
            <a:ext cx="237744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THEORY</a:t>
            </a:r>
          </a:p>
        </p:txBody>
      </p:sp>
      <p:sp>
        <p:nvSpPr>
          <p:cNvPr id="8" name="Rounded Rectangle 7"/>
          <p:cNvSpPr/>
          <p:nvPr/>
        </p:nvSpPr>
        <p:spPr>
          <a:xfrm>
            <a:off x="8458200" y="3268980"/>
            <a:ext cx="237744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LMI</a:t>
            </a:r>
          </a:p>
        </p:txBody>
      </p:sp>
      <p:sp>
        <p:nvSpPr>
          <p:cNvPr id="9" name="Rounded Rectangle 8"/>
          <p:cNvSpPr/>
          <p:nvPr/>
        </p:nvSpPr>
        <p:spPr>
          <a:xfrm>
            <a:off x="8458200" y="4572052"/>
            <a:ext cx="237744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PARTNERSHIPS</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a:t>
            </a:r>
          </a:p>
        </p:txBody>
      </p:sp>
      <p:pic>
        <p:nvPicPr>
          <p:cNvPr id="12" name="Picture 11">
            <a:extLst>
              <a:ext uri="{FF2B5EF4-FFF2-40B4-BE49-F238E27FC236}">
                <a16:creationId xmlns:a16="http://schemas.microsoft.com/office/drawing/2014/main" id="{7E376C07-4DA9-ECFC-8827-001DA87BC867}"/>
              </a:ext>
            </a:extLst>
          </p:cNvPr>
          <p:cNvPicPr>
            <a:picLocks noChangeAspect="1"/>
          </p:cNvPicPr>
          <p:nvPr/>
        </p:nvPicPr>
        <p:blipFill>
          <a:blip r:embed="rId3"/>
          <a:stretch>
            <a:fillRect/>
          </a:stretch>
        </p:blipFill>
        <p:spPr>
          <a:xfrm>
            <a:off x="9646920" y="347472"/>
            <a:ext cx="1261981" cy="11888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Designing Careers Programmes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a:t>
            </a:r>
          </a:p>
        </p:txBody>
      </p:sp>
      <p:sp>
        <p:nvSpPr>
          <p:cNvPr id="6" name="TextBox 5"/>
          <p:cNvSpPr txBox="1"/>
          <p:nvPr/>
        </p:nvSpPr>
        <p:spPr>
          <a:xfrm>
            <a:off x="3383280" y="1600200"/>
            <a:ext cx="5394960" cy="640080"/>
          </a:xfrm>
          <a:prstGeom prst="rect">
            <a:avLst/>
          </a:prstGeom>
          <a:noFill/>
        </p:spPr>
        <p:txBody>
          <a:bodyPr wrap="square" anchor="ctr">
            <a:spAutoFit/>
          </a:bodyPr>
          <a:lstStyle/>
          <a:p>
            <a:pPr algn="ctr"/>
            <a:r>
              <a:rPr sz="2600" b="1">
                <a:solidFill>
                  <a:srgbClr val="0D2B5E"/>
                </a:solidFill>
                <a:latin typeface="Aptos"/>
              </a:rPr>
              <a:t>Welcome to Day 2</a:t>
            </a:r>
          </a:p>
        </p:txBody>
      </p:sp>
      <p:sp>
        <p:nvSpPr>
          <p:cNvPr id="7" name="TextBox 6"/>
          <p:cNvSpPr txBox="1"/>
          <p:nvPr/>
        </p:nvSpPr>
        <p:spPr>
          <a:xfrm>
            <a:off x="1828800" y="2743200"/>
            <a:ext cx="8503920" cy="1188720"/>
          </a:xfrm>
          <a:prstGeom prst="rect">
            <a:avLst/>
          </a:prstGeom>
          <a:noFill/>
        </p:spPr>
        <p:txBody>
          <a:bodyPr wrap="square" anchor="ctr">
            <a:spAutoFit/>
          </a:bodyPr>
          <a:lstStyle/>
          <a:p>
            <a:pPr algn="ctr"/>
            <a:r>
              <a:rPr sz="1800" b="0">
                <a:solidFill>
                  <a:srgbClr val="2D3741"/>
                </a:solidFill>
                <a:latin typeface="Aptos"/>
              </a:rPr>
              <a:t>Focuses on designing an effective careers learning programme.
Building on your understanding of the Careers Leader role from Day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Learning Outcomes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3</a:t>
            </a:r>
          </a:p>
        </p:txBody>
      </p:sp>
      <p:sp>
        <p:nvSpPr>
          <p:cNvPr id="6" name="Rounded Rectangle 5"/>
          <p:cNvSpPr/>
          <p:nvPr/>
        </p:nvSpPr>
        <p:spPr>
          <a:xfrm>
            <a:off x="685800" y="1234440"/>
            <a:ext cx="5074920" cy="9144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307592"/>
            <a:ext cx="4837176" cy="292608"/>
          </a:xfrm>
          <a:prstGeom prst="rect">
            <a:avLst/>
          </a:prstGeom>
          <a:noFill/>
        </p:spPr>
        <p:txBody>
          <a:bodyPr wrap="square" anchor="ctr">
            <a:spAutoFit/>
          </a:bodyPr>
          <a:lstStyle/>
          <a:p>
            <a:pPr algn="l"/>
            <a:r>
              <a:rPr sz="1300" b="1">
                <a:solidFill>
                  <a:srgbClr val="009199"/>
                </a:solidFill>
                <a:latin typeface="Aptos"/>
              </a:rPr>
              <a:t>Apply career learning theories</a:t>
            </a:r>
          </a:p>
        </p:txBody>
      </p:sp>
      <p:sp>
        <p:nvSpPr>
          <p:cNvPr id="8" name="Rounded Rectangle 7"/>
          <p:cNvSpPr/>
          <p:nvPr/>
        </p:nvSpPr>
        <p:spPr>
          <a:xfrm>
            <a:off x="6217920" y="1234440"/>
            <a:ext cx="5074920" cy="9144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336792" y="1307592"/>
            <a:ext cx="4837176" cy="292608"/>
          </a:xfrm>
          <a:prstGeom prst="rect">
            <a:avLst/>
          </a:prstGeom>
          <a:noFill/>
        </p:spPr>
        <p:txBody>
          <a:bodyPr wrap="square" anchor="ctr">
            <a:spAutoFit/>
          </a:bodyPr>
          <a:lstStyle/>
          <a:p>
            <a:pPr algn="l"/>
            <a:r>
              <a:rPr sz="1300" b="1">
                <a:solidFill>
                  <a:srgbClr val="C40069"/>
                </a:solidFill>
                <a:latin typeface="Aptos"/>
              </a:rPr>
              <a:t>Understand professional responsibilities</a:t>
            </a:r>
          </a:p>
        </p:txBody>
      </p:sp>
      <p:sp>
        <p:nvSpPr>
          <p:cNvPr id="10" name="Rounded Rectangle 9"/>
          <p:cNvSpPr/>
          <p:nvPr/>
        </p:nvSpPr>
        <p:spPr>
          <a:xfrm>
            <a:off x="685800" y="2560320"/>
            <a:ext cx="5074920" cy="9144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2" y="2633472"/>
            <a:ext cx="4837176" cy="292608"/>
          </a:xfrm>
          <a:prstGeom prst="rect">
            <a:avLst/>
          </a:prstGeom>
          <a:noFill/>
        </p:spPr>
        <p:txBody>
          <a:bodyPr wrap="square" anchor="ctr">
            <a:spAutoFit/>
          </a:bodyPr>
          <a:lstStyle/>
          <a:p>
            <a:pPr algn="l"/>
            <a:r>
              <a:rPr sz="1300" b="1">
                <a:solidFill>
                  <a:srgbClr val="F29200"/>
                </a:solidFill>
                <a:latin typeface="Aptos"/>
              </a:rPr>
              <a:t>Design career learning</a:t>
            </a:r>
          </a:p>
        </p:txBody>
      </p:sp>
      <p:sp>
        <p:nvSpPr>
          <p:cNvPr id="12" name="Rounded Rectangle 11"/>
          <p:cNvSpPr/>
          <p:nvPr/>
        </p:nvSpPr>
        <p:spPr>
          <a:xfrm>
            <a:off x="6217920" y="2560320"/>
            <a:ext cx="5074920" cy="91440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36792" y="2633472"/>
            <a:ext cx="4837176" cy="292608"/>
          </a:xfrm>
          <a:prstGeom prst="rect">
            <a:avLst/>
          </a:prstGeom>
          <a:noFill/>
        </p:spPr>
        <p:txBody>
          <a:bodyPr wrap="square" anchor="ctr">
            <a:spAutoFit/>
          </a:bodyPr>
          <a:lstStyle/>
          <a:p>
            <a:pPr algn="l"/>
            <a:r>
              <a:rPr sz="1300" b="1">
                <a:solidFill>
                  <a:srgbClr val="674EA7"/>
                </a:solidFill>
                <a:latin typeface="Aptos"/>
              </a:rPr>
              <a:t>Plan progression</a:t>
            </a:r>
          </a:p>
        </p:txBody>
      </p:sp>
      <p:sp>
        <p:nvSpPr>
          <p:cNvPr id="14" name="Rounded Rectangle 13"/>
          <p:cNvSpPr/>
          <p:nvPr/>
        </p:nvSpPr>
        <p:spPr>
          <a:xfrm>
            <a:off x="685800" y="3886200"/>
            <a:ext cx="5074920" cy="914400"/>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04672" y="3959352"/>
            <a:ext cx="4837176" cy="292608"/>
          </a:xfrm>
          <a:prstGeom prst="rect">
            <a:avLst/>
          </a:prstGeom>
          <a:noFill/>
        </p:spPr>
        <p:txBody>
          <a:bodyPr wrap="square" anchor="ctr">
            <a:spAutoFit/>
          </a:bodyPr>
          <a:lstStyle/>
          <a:p>
            <a:pPr algn="l"/>
            <a:r>
              <a:rPr sz="1300" b="1">
                <a:solidFill>
                  <a:srgbClr val="5C9740"/>
                </a:solidFill>
                <a:latin typeface="Aptos"/>
              </a:rPr>
              <a:t>Integrate Labour Market Information</a:t>
            </a:r>
          </a:p>
        </p:txBody>
      </p:sp>
      <p:sp>
        <p:nvSpPr>
          <p:cNvPr id="16" name="Rounded Rectangle 15"/>
          <p:cNvSpPr/>
          <p:nvPr/>
        </p:nvSpPr>
        <p:spPr>
          <a:xfrm>
            <a:off x="6217920" y="3886200"/>
            <a:ext cx="5074920" cy="914400"/>
          </a:xfrm>
          <a:prstGeom prst="roundRect">
            <a:avLst/>
          </a:prstGeom>
          <a:solidFill>
            <a:srgbClr val="EFF6F8"/>
          </a:solidFill>
          <a:ln>
            <a:solidFill>
              <a:srgbClr val="0D2B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36792" y="3959352"/>
            <a:ext cx="4837176" cy="292608"/>
          </a:xfrm>
          <a:prstGeom prst="rect">
            <a:avLst/>
          </a:prstGeom>
          <a:noFill/>
        </p:spPr>
        <p:txBody>
          <a:bodyPr wrap="square" anchor="ctr">
            <a:spAutoFit/>
          </a:bodyPr>
          <a:lstStyle/>
          <a:p>
            <a:pPr algn="l"/>
            <a:r>
              <a:rPr sz="1300" b="1">
                <a:solidFill>
                  <a:srgbClr val="0D2B5E"/>
                </a:solidFill>
                <a:latin typeface="Aptos"/>
              </a:rPr>
              <a:t>Develop partnerships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What have you changed</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4</a:t>
            </a:r>
          </a:p>
        </p:txBody>
      </p:sp>
      <p:sp>
        <p:nvSpPr>
          <p:cNvPr id="7" name="TextBox 6"/>
          <p:cNvSpPr txBox="1"/>
          <p:nvPr/>
        </p:nvSpPr>
        <p:spPr>
          <a:xfrm>
            <a:off x="1097280" y="1645920"/>
            <a:ext cx="9966960" cy="1097280"/>
          </a:xfrm>
          <a:prstGeom prst="rect">
            <a:avLst/>
          </a:prstGeom>
          <a:noFill/>
        </p:spPr>
        <p:txBody>
          <a:bodyPr wrap="square" anchor="ctr">
            <a:spAutoFit/>
          </a:bodyPr>
          <a:lstStyle/>
          <a:p>
            <a:pPr algn="ctr"/>
            <a:r>
              <a:rPr sz="2700" b="1">
                <a:solidFill>
                  <a:srgbClr val="0D2B5E"/>
                </a:solidFill>
                <a:latin typeface="Aptos"/>
              </a:rPr>
              <a:t>Complete the sentence
"Since Day One I have..."</a:t>
            </a:r>
          </a:p>
        </p:txBody>
      </p:sp>
      <p:sp>
        <p:nvSpPr>
          <p:cNvPr id="8" name="Rounded Rectangle 7"/>
          <p:cNvSpPr/>
          <p:nvPr/>
        </p:nvSpPr>
        <p:spPr>
          <a:xfrm>
            <a:off x="7818120" y="5020055"/>
            <a:ext cx="3657600" cy="77724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Teams Poll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Professional Practice Challenge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5</a:t>
            </a:r>
          </a:p>
        </p:txBody>
      </p:sp>
      <p:sp>
        <p:nvSpPr>
          <p:cNvPr id="7" name="TextBox 6"/>
          <p:cNvSpPr txBox="1"/>
          <p:nvPr/>
        </p:nvSpPr>
        <p:spPr>
          <a:xfrm>
            <a:off x="914400" y="1920240"/>
            <a:ext cx="10332720" cy="914400"/>
          </a:xfrm>
          <a:prstGeom prst="rect">
            <a:avLst/>
          </a:prstGeom>
          <a:noFill/>
        </p:spPr>
        <p:txBody>
          <a:bodyPr wrap="square" anchor="ctr">
            <a:spAutoFit/>
          </a:bodyPr>
          <a:lstStyle/>
          <a:p>
            <a:pPr algn="ctr"/>
            <a:r>
              <a:rPr sz="2500" b="1">
                <a:solidFill>
                  <a:srgbClr val="0D2B5E"/>
                </a:solidFill>
                <a:latin typeface="Aptos"/>
              </a:rPr>
              <a:t>What happened after your discussion with your senior leader?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59" y="185165"/>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Professional Standards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6</a:t>
            </a:r>
          </a:p>
        </p:txBody>
      </p:sp>
      <p:pic>
        <p:nvPicPr>
          <p:cNvPr id="7" name="Picture 6">
            <a:extLst>
              <a:ext uri="{FF2B5EF4-FFF2-40B4-BE49-F238E27FC236}">
                <a16:creationId xmlns:a16="http://schemas.microsoft.com/office/drawing/2014/main" id="{B6FEBD51-CEC2-7E69-FEC5-8C1A5A4D232B}"/>
              </a:ext>
            </a:extLst>
          </p:cNvPr>
          <p:cNvPicPr>
            <a:picLocks noChangeAspect="1"/>
          </p:cNvPicPr>
          <p:nvPr/>
        </p:nvPicPr>
        <p:blipFill>
          <a:blip r:embed="rId3"/>
          <a:stretch>
            <a:fillRect/>
          </a:stretch>
        </p:blipFill>
        <p:spPr>
          <a:xfrm>
            <a:off x="1045362" y="1715097"/>
            <a:ext cx="2347163" cy="3798137"/>
          </a:xfrm>
          <a:prstGeom prst="rect">
            <a:avLst/>
          </a:prstGeom>
        </p:spPr>
      </p:pic>
      <p:pic>
        <p:nvPicPr>
          <p:cNvPr id="9" name="Picture 8">
            <a:extLst>
              <a:ext uri="{FF2B5EF4-FFF2-40B4-BE49-F238E27FC236}">
                <a16:creationId xmlns:a16="http://schemas.microsoft.com/office/drawing/2014/main" id="{85F8074C-ADF9-01BD-F66E-1A228BB2F2BA}"/>
              </a:ext>
            </a:extLst>
          </p:cNvPr>
          <p:cNvPicPr>
            <a:picLocks noChangeAspect="1"/>
          </p:cNvPicPr>
          <p:nvPr/>
        </p:nvPicPr>
        <p:blipFill>
          <a:blip r:embed="rId4"/>
          <a:stretch>
            <a:fillRect/>
          </a:stretch>
        </p:blipFill>
        <p:spPr>
          <a:xfrm>
            <a:off x="4056812" y="1652600"/>
            <a:ext cx="1755800" cy="1365622"/>
          </a:xfrm>
          <a:prstGeom prst="rect">
            <a:avLst/>
          </a:prstGeom>
        </p:spPr>
      </p:pic>
      <p:pic>
        <p:nvPicPr>
          <p:cNvPr id="11" name="Picture 10">
            <a:extLst>
              <a:ext uri="{FF2B5EF4-FFF2-40B4-BE49-F238E27FC236}">
                <a16:creationId xmlns:a16="http://schemas.microsoft.com/office/drawing/2014/main" id="{A01FA264-4686-FF93-10C8-0A01C6BC1A12}"/>
              </a:ext>
            </a:extLst>
          </p:cNvPr>
          <p:cNvPicPr>
            <a:picLocks noChangeAspect="1"/>
          </p:cNvPicPr>
          <p:nvPr/>
        </p:nvPicPr>
        <p:blipFill>
          <a:blip r:embed="rId5"/>
          <a:stretch>
            <a:fillRect/>
          </a:stretch>
        </p:blipFill>
        <p:spPr>
          <a:xfrm>
            <a:off x="4154091" y="3954304"/>
            <a:ext cx="2078916" cy="1359526"/>
          </a:xfrm>
          <a:prstGeom prst="rect">
            <a:avLst/>
          </a:prstGeom>
        </p:spPr>
      </p:pic>
      <p:pic>
        <p:nvPicPr>
          <p:cNvPr id="13" name="Picture 12">
            <a:extLst>
              <a:ext uri="{FF2B5EF4-FFF2-40B4-BE49-F238E27FC236}">
                <a16:creationId xmlns:a16="http://schemas.microsoft.com/office/drawing/2014/main" id="{5E424DBB-E510-D0AD-4E8A-9EF1A0634AF2}"/>
              </a:ext>
            </a:extLst>
          </p:cNvPr>
          <p:cNvPicPr>
            <a:picLocks noChangeAspect="1"/>
          </p:cNvPicPr>
          <p:nvPr/>
        </p:nvPicPr>
        <p:blipFill>
          <a:blip r:embed="rId6"/>
          <a:stretch>
            <a:fillRect/>
          </a:stretch>
        </p:blipFill>
        <p:spPr>
          <a:xfrm>
            <a:off x="7177954" y="1859882"/>
            <a:ext cx="1987468" cy="951058"/>
          </a:xfrm>
          <a:prstGeom prst="rect">
            <a:avLst/>
          </a:prstGeom>
        </p:spPr>
      </p:pic>
      <p:pic>
        <p:nvPicPr>
          <p:cNvPr id="15" name="Picture 14">
            <a:extLst>
              <a:ext uri="{FF2B5EF4-FFF2-40B4-BE49-F238E27FC236}">
                <a16:creationId xmlns:a16="http://schemas.microsoft.com/office/drawing/2014/main" id="{B98A666D-36D2-5218-0466-6CE863C39013}"/>
              </a:ext>
            </a:extLst>
          </p:cNvPr>
          <p:cNvPicPr>
            <a:picLocks noChangeAspect="1"/>
          </p:cNvPicPr>
          <p:nvPr/>
        </p:nvPicPr>
        <p:blipFill>
          <a:blip r:embed="rId7"/>
          <a:stretch>
            <a:fillRect/>
          </a:stretch>
        </p:blipFill>
        <p:spPr>
          <a:xfrm>
            <a:off x="7610481" y="3771658"/>
            <a:ext cx="1670449" cy="1365622"/>
          </a:xfrm>
          <a:prstGeom prst="rect">
            <a:avLst/>
          </a:prstGeom>
        </p:spPr>
      </p:pic>
      <p:pic>
        <p:nvPicPr>
          <p:cNvPr id="17" name="Picture 16">
            <a:extLst>
              <a:ext uri="{FF2B5EF4-FFF2-40B4-BE49-F238E27FC236}">
                <a16:creationId xmlns:a16="http://schemas.microsoft.com/office/drawing/2014/main" id="{853BC005-5FC0-E01B-B4AA-1D5A8358AC47}"/>
              </a:ext>
            </a:extLst>
          </p:cNvPr>
          <p:cNvPicPr>
            <a:picLocks noChangeAspect="1"/>
          </p:cNvPicPr>
          <p:nvPr/>
        </p:nvPicPr>
        <p:blipFill>
          <a:blip r:embed="rId8"/>
          <a:stretch>
            <a:fillRect/>
          </a:stretch>
        </p:blipFill>
        <p:spPr>
          <a:xfrm>
            <a:off x="10030568" y="2666934"/>
            <a:ext cx="1670449" cy="152413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072" y="27432"/>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Professional Standards and Ethics - Activity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7</a:t>
            </a:r>
          </a:p>
        </p:txBody>
      </p:sp>
      <p:sp>
        <p:nvSpPr>
          <p:cNvPr id="7" name="Rounded Rectangle 6"/>
          <p:cNvSpPr/>
          <p:nvPr/>
        </p:nvSpPr>
        <p:spPr>
          <a:xfrm>
            <a:off x="457200" y="1225296"/>
            <a:ext cx="5303520" cy="438912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58952" y="1307592"/>
            <a:ext cx="5065776" cy="292608"/>
          </a:xfrm>
          <a:prstGeom prst="rect">
            <a:avLst/>
          </a:prstGeom>
          <a:noFill/>
        </p:spPr>
        <p:txBody>
          <a:bodyPr wrap="square" anchor="ctr">
            <a:spAutoFit/>
          </a:bodyPr>
          <a:lstStyle/>
          <a:p>
            <a:pPr algn="l"/>
            <a:r>
              <a:rPr sz="1300" b="1">
                <a:solidFill>
                  <a:srgbClr val="009199"/>
                </a:solidFill>
                <a:latin typeface="Aptos"/>
              </a:rPr>
              <a:t>Professional Standards in Education</a:t>
            </a:r>
          </a:p>
        </p:txBody>
      </p:sp>
      <p:sp>
        <p:nvSpPr>
          <p:cNvPr id="9" name="TextBox 8"/>
          <p:cNvSpPr txBox="1"/>
          <p:nvPr/>
        </p:nvSpPr>
        <p:spPr>
          <a:xfrm>
            <a:off x="758952" y="1627632"/>
            <a:ext cx="5065776" cy="3931920"/>
          </a:xfrm>
          <a:prstGeom prst="rect">
            <a:avLst/>
          </a:prstGeom>
          <a:noFill/>
        </p:spPr>
        <p:txBody>
          <a:bodyPr wrap="square" anchor="ctr">
            <a:spAutoFit/>
          </a:bodyPr>
          <a:lstStyle/>
          <a:p>
            <a:pPr algn="l"/>
            <a:r>
              <a:rPr sz="1100" b="0">
                <a:solidFill>
                  <a:srgbClr val="2D3741"/>
                </a:solidFill>
                <a:latin typeface="Aptos"/>
              </a:rPr>
              <a:t>Uphold high-quality teaching, learning &amp; assessment
Maintain evidence-based practice
Commit to CPD (Continuing Professional Development)
Promote inclusivity, equality &amp; safeguarding
Collaborate across schools, colleges, employers &amp; agencies</a:t>
            </a:r>
          </a:p>
        </p:txBody>
      </p:sp>
      <p:sp>
        <p:nvSpPr>
          <p:cNvPr id="10" name="Rounded Rectangle 9"/>
          <p:cNvSpPr/>
          <p:nvPr/>
        </p:nvSpPr>
        <p:spPr>
          <a:xfrm>
            <a:off x="6099048" y="1225296"/>
            <a:ext cx="5303520" cy="438912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36792" y="1307592"/>
            <a:ext cx="5065776" cy="292608"/>
          </a:xfrm>
          <a:prstGeom prst="rect">
            <a:avLst/>
          </a:prstGeom>
          <a:noFill/>
        </p:spPr>
        <p:txBody>
          <a:bodyPr wrap="square" anchor="ctr">
            <a:spAutoFit/>
          </a:bodyPr>
          <a:lstStyle/>
          <a:p>
            <a:pPr algn="l"/>
            <a:r>
              <a:rPr sz="1300" b="1">
                <a:solidFill>
                  <a:srgbClr val="C40069"/>
                </a:solidFill>
                <a:latin typeface="Aptos"/>
              </a:rPr>
              <a:t>CDI Code of Ethics – Key Principles</a:t>
            </a:r>
          </a:p>
        </p:txBody>
      </p:sp>
      <p:sp>
        <p:nvSpPr>
          <p:cNvPr id="12" name="TextBox 11"/>
          <p:cNvSpPr txBox="1"/>
          <p:nvPr/>
        </p:nvSpPr>
        <p:spPr>
          <a:xfrm>
            <a:off x="6336792" y="1627632"/>
            <a:ext cx="5065776" cy="3931920"/>
          </a:xfrm>
          <a:prstGeom prst="rect">
            <a:avLst/>
          </a:prstGeom>
          <a:noFill/>
        </p:spPr>
        <p:txBody>
          <a:bodyPr wrap="square" anchor="ctr">
            <a:spAutoFit/>
          </a:bodyPr>
          <a:lstStyle/>
          <a:p>
            <a:pPr algn="l"/>
            <a:r>
              <a:rPr sz="1050" b="0">
                <a:solidFill>
                  <a:srgbClr val="2D3741"/>
                </a:solidFill>
                <a:latin typeface="Aptos"/>
              </a:rPr>
              <a:t>Client-centred practice → act in the best interests of learners
Impartiality → provide unbiased, balanced guidance
Confidentiality → respect privacy and data protection
Transparency → be open about boundaries and limitations
Professional Integrity → honest, accountable, evidence-led
Respect &amp; Equality → promote diversity, fairness and inclusion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Reflection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8</a:t>
            </a:r>
          </a:p>
        </p:txBody>
      </p:sp>
      <p:sp>
        <p:nvSpPr>
          <p:cNvPr id="7" name="TextBox 6"/>
          <p:cNvSpPr txBox="1"/>
          <p:nvPr/>
        </p:nvSpPr>
        <p:spPr>
          <a:xfrm>
            <a:off x="1005840" y="2011680"/>
            <a:ext cx="10149840" cy="822960"/>
          </a:xfrm>
          <a:prstGeom prst="rect">
            <a:avLst/>
          </a:prstGeom>
          <a:noFill/>
        </p:spPr>
        <p:txBody>
          <a:bodyPr wrap="square" anchor="ctr">
            <a:spAutoFit/>
          </a:bodyPr>
          <a:lstStyle/>
          <a:p>
            <a:pPr algn="ctr"/>
            <a:r>
              <a:rPr sz="2700" b="1">
                <a:solidFill>
                  <a:srgbClr val="0D2B5E"/>
                </a:solidFill>
                <a:latin typeface="Aptos"/>
              </a:rPr>
              <a:t>Complete Professional Standards self-audit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Modern Career Development Theory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9</a:t>
            </a:r>
          </a:p>
        </p:txBody>
      </p:sp>
      <p:pic>
        <p:nvPicPr>
          <p:cNvPr id="13" name="Picture 12">
            <a:extLst>
              <a:ext uri="{FF2B5EF4-FFF2-40B4-BE49-F238E27FC236}">
                <a16:creationId xmlns:a16="http://schemas.microsoft.com/office/drawing/2014/main" id="{5FEE37BF-027E-824D-62D2-CD29ECBEE700}"/>
              </a:ext>
            </a:extLst>
          </p:cNvPr>
          <p:cNvPicPr>
            <a:picLocks noChangeAspect="1"/>
          </p:cNvPicPr>
          <p:nvPr/>
        </p:nvPicPr>
        <p:blipFill>
          <a:blip r:embed="rId3"/>
          <a:stretch>
            <a:fillRect/>
          </a:stretch>
        </p:blipFill>
        <p:spPr>
          <a:xfrm>
            <a:off x="1" y="18288"/>
            <a:ext cx="12006072" cy="6858000"/>
          </a:xfrm>
          <a:prstGeom prst="rect">
            <a:avLst/>
          </a:prstGeom>
        </p:spPr>
      </p:pic>
      <p:sp>
        <p:nvSpPr>
          <p:cNvPr id="14" name="Rectangle 13"/>
          <p:cNvSpPr/>
          <p:nvPr/>
        </p:nvSpPr>
        <p:spPr>
          <a:xfrm>
            <a:off x="260603" y="882396"/>
            <a:ext cx="3593592"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297179" y="896112"/>
            <a:ext cx="3520440" cy="256032"/>
          </a:xfrm>
          <a:prstGeom prst="rect">
            <a:avLst/>
          </a:prstGeom>
          <a:noFill/>
        </p:spPr>
        <p:txBody>
          <a:bodyPr wrap="square" anchor="ctr">
            <a:spAutoFit/>
          </a:bodyPr>
          <a:lstStyle/>
          <a:p>
            <a:pPr algn="ctr"/>
            <a:r>
              <a:rPr sz="1120" b="1">
                <a:solidFill>
                  <a:srgbClr val="FFFFFF"/>
                </a:solidFill>
                <a:latin typeface="Aptos"/>
              </a:rPr>
              <a:t>Differentialism – Trait &amp; Factor Theory</a:t>
            </a:r>
          </a:p>
        </p:txBody>
      </p:sp>
      <p:sp>
        <p:nvSpPr>
          <p:cNvPr id="16" name="Rectangle 15"/>
          <p:cNvSpPr/>
          <p:nvPr/>
        </p:nvSpPr>
        <p:spPr>
          <a:xfrm>
            <a:off x="4023360" y="882396"/>
            <a:ext cx="3685032"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059936" y="896112"/>
            <a:ext cx="3611880" cy="256032"/>
          </a:xfrm>
          <a:prstGeom prst="rect">
            <a:avLst/>
          </a:prstGeom>
          <a:noFill/>
        </p:spPr>
        <p:txBody>
          <a:bodyPr wrap="square" anchor="ctr">
            <a:spAutoFit/>
          </a:bodyPr>
          <a:lstStyle/>
          <a:p>
            <a:pPr algn="ctr"/>
            <a:r>
              <a:rPr sz="1120" b="1">
                <a:solidFill>
                  <a:srgbClr val="FFFFFF"/>
                </a:solidFill>
                <a:latin typeface="Aptos"/>
              </a:rPr>
              <a:t>Developmentalism – Lifespan Development Theory</a:t>
            </a:r>
          </a:p>
        </p:txBody>
      </p:sp>
      <p:sp>
        <p:nvSpPr>
          <p:cNvPr id="18" name="Rectangle 17"/>
          <p:cNvSpPr/>
          <p:nvPr/>
        </p:nvSpPr>
        <p:spPr>
          <a:xfrm>
            <a:off x="7863840" y="882396"/>
            <a:ext cx="3886200"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900415" y="896112"/>
            <a:ext cx="3813048" cy="256032"/>
          </a:xfrm>
          <a:prstGeom prst="rect">
            <a:avLst/>
          </a:prstGeom>
          <a:noFill/>
        </p:spPr>
        <p:txBody>
          <a:bodyPr wrap="square" anchor="ctr">
            <a:spAutoFit/>
          </a:bodyPr>
          <a:lstStyle/>
          <a:p>
            <a:pPr algn="ctr"/>
            <a:r>
              <a:rPr sz="1120" b="1">
                <a:solidFill>
                  <a:srgbClr val="FFFFFF"/>
                </a:solidFill>
                <a:latin typeface="Aptos"/>
              </a:rPr>
              <a:t>Structuralism – Systems Theory</a:t>
            </a:r>
          </a:p>
        </p:txBody>
      </p:sp>
      <p:sp>
        <p:nvSpPr>
          <p:cNvPr id="20" name="Rectangle 19"/>
          <p:cNvSpPr/>
          <p:nvPr/>
        </p:nvSpPr>
        <p:spPr>
          <a:xfrm>
            <a:off x="260603" y="3735324"/>
            <a:ext cx="3593592"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97179" y="3749039"/>
            <a:ext cx="3520440" cy="256032"/>
          </a:xfrm>
          <a:prstGeom prst="rect">
            <a:avLst/>
          </a:prstGeom>
          <a:noFill/>
        </p:spPr>
        <p:txBody>
          <a:bodyPr wrap="square" anchor="ctr">
            <a:spAutoFit/>
          </a:bodyPr>
          <a:lstStyle/>
          <a:p>
            <a:pPr algn="ctr"/>
            <a:r>
              <a:rPr sz="1140" b="1">
                <a:solidFill>
                  <a:srgbClr val="FFFFFF"/>
                </a:solidFill>
                <a:latin typeface="Aptos"/>
              </a:rPr>
              <a:t>Differentialism in Career Learning</a:t>
            </a:r>
          </a:p>
        </p:txBody>
      </p:sp>
      <p:sp>
        <p:nvSpPr>
          <p:cNvPr id="22" name="Rectangle 21"/>
          <p:cNvSpPr/>
          <p:nvPr/>
        </p:nvSpPr>
        <p:spPr>
          <a:xfrm>
            <a:off x="4023360" y="3735324"/>
            <a:ext cx="3685032"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059936" y="3749039"/>
            <a:ext cx="3611880" cy="256032"/>
          </a:xfrm>
          <a:prstGeom prst="rect">
            <a:avLst/>
          </a:prstGeom>
          <a:noFill/>
        </p:spPr>
        <p:txBody>
          <a:bodyPr wrap="square" anchor="ctr">
            <a:spAutoFit/>
          </a:bodyPr>
          <a:lstStyle/>
          <a:p>
            <a:pPr algn="ctr"/>
            <a:r>
              <a:rPr sz="1140" b="1">
                <a:solidFill>
                  <a:srgbClr val="FFFFFF"/>
                </a:solidFill>
                <a:latin typeface="Aptos"/>
              </a:rPr>
              <a:t>Developmentalism in Career Learning</a:t>
            </a:r>
          </a:p>
        </p:txBody>
      </p:sp>
      <p:sp>
        <p:nvSpPr>
          <p:cNvPr id="24" name="Rectangle 23"/>
          <p:cNvSpPr/>
          <p:nvPr/>
        </p:nvSpPr>
        <p:spPr>
          <a:xfrm>
            <a:off x="7863840" y="3735324"/>
            <a:ext cx="3886200" cy="283464"/>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900415" y="3749039"/>
            <a:ext cx="3813048" cy="256032"/>
          </a:xfrm>
          <a:prstGeom prst="rect">
            <a:avLst/>
          </a:prstGeom>
          <a:noFill/>
        </p:spPr>
        <p:txBody>
          <a:bodyPr wrap="square" anchor="ctr">
            <a:spAutoFit/>
          </a:bodyPr>
          <a:lstStyle/>
          <a:p>
            <a:pPr algn="ctr"/>
            <a:r>
              <a:rPr sz="1140" b="1">
                <a:solidFill>
                  <a:srgbClr val="FFFFFF"/>
                </a:solidFill>
                <a:latin typeface="Aptos"/>
              </a:rPr>
              <a:t>Structuralism in Career Learning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A1DC5E-9E3A-859B-A969-0295806DFD6C}"/>
              </a:ext>
            </a:extLst>
          </p:cNvPr>
          <p:cNvPicPr>
            <a:picLocks noChangeAspect="1"/>
          </p:cNvPicPr>
          <p:nvPr/>
        </p:nvPicPr>
        <p:blipFill>
          <a:blip r:embed="rId2"/>
          <a:stretch>
            <a:fillRect/>
          </a:stretch>
        </p:blipFill>
        <p:spPr>
          <a:xfrm>
            <a:off x="86626" y="-1"/>
            <a:ext cx="12105373" cy="6776185"/>
          </a:xfrm>
          <a:prstGeom prst="rect">
            <a:avLst/>
          </a:prstGeom>
        </p:spPr>
      </p:pic>
      <p:sp>
        <p:nvSpPr>
          <p:cNvPr id="4" name="Rectangle 3"/>
          <p:cNvSpPr/>
          <p:nvPr/>
        </p:nvSpPr>
        <p:spPr>
          <a:xfrm>
            <a:off x="1028700" y="1325880"/>
            <a:ext cx="3081528"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65276" y="1339595"/>
            <a:ext cx="3008376" cy="228600"/>
          </a:xfrm>
          <a:prstGeom prst="rect">
            <a:avLst/>
          </a:prstGeom>
          <a:noFill/>
        </p:spPr>
        <p:txBody>
          <a:bodyPr wrap="square" anchor="ctr">
            <a:spAutoFit/>
          </a:bodyPr>
          <a:lstStyle/>
          <a:p>
            <a:pPr algn="ctr"/>
            <a:r>
              <a:rPr sz="1019" b="1">
                <a:solidFill>
                  <a:srgbClr val="FFFFFF"/>
                </a:solidFill>
                <a:latin typeface="Aptos"/>
              </a:rPr>
              <a:t>Law &amp; Watts – DOTS Model</a:t>
            </a:r>
          </a:p>
        </p:txBody>
      </p:sp>
      <p:sp>
        <p:nvSpPr>
          <p:cNvPr id="6" name="Rectangle 5"/>
          <p:cNvSpPr/>
          <p:nvPr/>
        </p:nvSpPr>
        <p:spPr>
          <a:xfrm>
            <a:off x="4233672" y="1325880"/>
            <a:ext cx="3200400"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270248" y="1339595"/>
            <a:ext cx="3127248" cy="228600"/>
          </a:xfrm>
          <a:prstGeom prst="rect">
            <a:avLst/>
          </a:prstGeom>
          <a:noFill/>
        </p:spPr>
        <p:txBody>
          <a:bodyPr wrap="square" anchor="ctr">
            <a:spAutoFit/>
          </a:bodyPr>
          <a:lstStyle/>
          <a:p>
            <a:pPr algn="ctr"/>
            <a:r>
              <a:rPr sz="1019" b="1">
                <a:solidFill>
                  <a:srgbClr val="FFFFFF"/>
                </a:solidFill>
                <a:latin typeface="Aptos"/>
              </a:rPr>
              <a:t>Bill Law – Community Interaction Theory</a:t>
            </a:r>
          </a:p>
        </p:txBody>
      </p:sp>
      <p:sp>
        <p:nvSpPr>
          <p:cNvPr id="8" name="Rectangle 7"/>
          <p:cNvSpPr/>
          <p:nvPr/>
        </p:nvSpPr>
        <p:spPr>
          <a:xfrm>
            <a:off x="7543800" y="1325880"/>
            <a:ext cx="3310128"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580375" y="1339595"/>
            <a:ext cx="3236976" cy="228600"/>
          </a:xfrm>
          <a:prstGeom prst="rect">
            <a:avLst/>
          </a:prstGeom>
          <a:noFill/>
        </p:spPr>
        <p:txBody>
          <a:bodyPr wrap="square" anchor="ctr">
            <a:spAutoFit/>
          </a:bodyPr>
          <a:lstStyle/>
          <a:p>
            <a:pPr algn="ctr"/>
            <a:r>
              <a:rPr sz="1019" b="1">
                <a:solidFill>
                  <a:srgbClr val="FFFFFF"/>
                </a:solidFill>
                <a:latin typeface="Aptos"/>
              </a:rPr>
              <a:t>Kolb – Experiential Learning Cycle</a:t>
            </a:r>
          </a:p>
        </p:txBody>
      </p:sp>
      <p:sp>
        <p:nvSpPr>
          <p:cNvPr id="10" name="Rectangle 9"/>
          <p:cNvSpPr/>
          <p:nvPr/>
        </p:nvSpPr>
        <p:spPr>
          <a:xfrm>
            <a:off x="1028700" y="3758184"/>
            <a:ext cx="3081528"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65276" y="3771900"/>
            <a:ext cx="3008376" cy="228600"/>
          </a:xfrm>
          <a:prstGeom prst="rect">
            <a:avLst/>
          </a:prstGeom>
          <a:noFill/>
        </p:spPr>
        <p:txBody>
          <a:bodyPr wrap="square" anchor="ctr">
            <a:spAutoFit/>
          </a:bodyPr>
          <a:lstStyle/>
          <a:p>
            <a:pPr algn="ctr"/>
            <a:r>
              <a:rPr sz="940" b="1">
                <a:solidFill>
                  <a:srgbClr val="FFFFFF"/>
                </a:solidFill>
                <a:latin typeface="Aptos"/>
              </a:rPr>
              <a:t>Social Cognitive Career Theory (SCCT)
Lent, Brown &amp; Hackett</a:t>
            </a:r>
          </a:p>
        </p:txBody>
      </p:sp>
      <p:sp>
        <p:nvSpPr>
          <p:cNvPr id="12" name="Rectangle 11"/>
          <p:cNvSpPr/>
          <p:nvPr/>
        </p:nvSpPr>
        <p:spPr>
          <a:xfrm>
            <a:off x="4233672" y="3758184"/>
            <a:ext cx="3200400"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270248" y="3771900"/>
            <a:ext cx="3127248" cy="228600"/>
          </a:xfrm>
          <a:prstGeom prst="rect">
            <a:avLst/>
          </a:prstGeom>
          <a:noFill/>
        </p:spPr>
        <p:txBody>
          <a:bodyPr wrap="square" anchor="ctr">
            <a:spAutoFit/>
          </a:bodyPr>
          <a:lstStyle/>
          <a:p>
            <a:pPr algn="ctr"/>
            <a:r>
              <a:rPr sz="1000" b="1">
                <a:solidFill>
                  <a:srgbClr val="FFFFFF"/>
                </a:solidFill>
                <a:latin typeface="Aptos"/>
              </a:rPr>
              <a:t>Savickas – Career Construction Theory</a:t>
            </a:r>
          </a:p>
        </p:txBody>
      </p:sp>
      <p:sp>
        <p:nvSpPr>
          <p:cNvPr id="14" name="Rectangle 13"/>
          <p:cNvSpPr/>
          <p:nvPr/>
        </p:nvSpPr>
        <p:spPr>
          <a:xfrm>
            <a:off x="7543800" y="3758184"/>
            <a:ext cx="3310128" cy="256032"/>
          </a:xfrm>
          <a:prstGeom prst="rect">
            <a:avLst/>
          </a:prstGeom>
          <a:solidFill>
            <a:srgbClr val="0317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580375" y="3771900"/>
            <a:ext cx="3236976" cy="228600"/>
          </a:xfrm>
          <a:prstGeom prst="rect">
            <a:avLst/>
          </a:prstGeom>
          <a:noFill/>
        </p:spPr>
        <p:txBody>
          <a:bodyPr wrap="square" anchor="ctr">
            <a:spAutoFit/>
          </a:bodyPr>
          <a:lstStyle/>
          <a:p>
            <a:pPr algn="ctr"/>
            <a:r>
              <a:rPr sz="1000" b="1">
                <a:solidFill>
                  <a:srgbClr val="FFFFFF"/>
                </a:solidFill>
                <a:latin typeface="Aptos"/>
              </a:rPr>
              <a:t>Krumboltz – Planned Happenstance Theory</a:t>
            </a:r>
          </a:p>
        </p:txBody>
      </p:sp>
    </p:spTree>
    <p:extLst>
      <p:ext uri="{BB962C8B-B14F-4D97-AF65-F5344CB8AC3E}">
        <p14:creationId xmlns:p14="http://schemas.microsoft.com/office/powerpoint/2010/main" val="100963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A108E3D-209C-2EF7-D5D0-B4112F0110B9}"/>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55860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824C28-218C-4B20-3516-FADAAD48D917}"/>
              </a:ext>
            </a:extLst>
          </p:cNvPr>
          <p:cNvPicPr>
            <a:picLocks noChangeAspect="1"/>
          </p:cNvPicPr>
          <p:nvPr/>
        </p:nvPicPr>
        <p:blipFill>
          <a:blip r:embed="rId2"/>
          <a:stretch>
            <a:fillRect/>
          </a:stretch>
        </p:blipFill>
        <p:spPr>
          <a:xfrm>
            <a:off x="342232" y="192505"/>
            <a:ext cx="11362088" cy="6054291"/>
          </a:xfrm>
          <a:prstGeom prst="rect">
            <a:avLst/>
          </a:prstGeom>
        </p:spPr>
      </p:pic>
    </p:spTree>
    <p:extLst>
      <p:ext uri="{BB962C8B-B14F-4D97-AF65-F5344CB8AC3E}">
        <p14:creationId xmlns:p14="http://schemas.microsoft.com/office/powerpoint/2010/main" val="867896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Theory into Practice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10</a:t>
            </a:r>
          </a:p>
        </p:txBody>
      </p:sp>
      <p:pic>
        <p:nvPicPr>
          <p:cNvPr id="8" name="Picture 7">
            <a:extLst>
              <a:ext uri="{FF2B5EF4-FFF2-40B4-BE49-F238E27FC236}">
                <a16:creationId xmlns:a16="http://schemas.microsoft.com/office/drawing/2014/main" id="{6B869F20-5107-B93F-1016-180637CA0D1F}"/>
              </a:ext>
            </a:extLst>
          </p:cNvPr>
          <p:cNvPicPr>
            <a:picLocks noChangeAspect="1"/>
          </p:cNvPicPr>
          <p:nvPr/>
        </p:nvPicPr>
        <p:blipFill>
          <a:blip r:embed="rId3"/>
          <a:stretch>
            <a:fillRect/>
          </a:stretch>
        </p:blipFill>
        <p:spPr>
          <a:xfrm>
            <a:off x="2493772" y="2206449"/>
            <a:ext cx="3084843" cy="32921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Reflection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11</a:t>
            </a:r>
          </a:p>
        </p:txBody>
      </p:sp>
      <p:sp>
        <p:nvSpPr>
          <p:cNvPr id="7" name="TextBox 6"/>
          <p:cNvSpPr txBox="1"/>
          <p:nvPr/>
        </p:nvSpPr>
        <p:spPr>
          <a:xfrm>
            <a:off x="914400" y="2011680"/>
            <a:ext cx="10332720" cy="822960"/>
          </a:xfrm>
          <a:prstGeom prst="rect">
            <a:avLst/>
          </a:prstGeom>
          <a:noFill/>
        </p:spPr>
        <p:txBody>
          <a:bodyPr wrap="square" anchor="ctr">
            <a:spAutoFit/>
          </a:bodyPr>
          <a:lstStyle/>
          <a:p>
            <a:pPr algn="ctr"/>
            <a:r>
              <a:rPr sz="2700" b="1">
                <a:solidFill>
                  <a:srgbClr val="0D2B5E"/>
                </a:solidFill>
                <a:latin typeface="Aptos"/>
              </a:rPr>
              <a:t>Which theory best supports your current programme?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Labour Market Information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13</a:t>
            </a:r>
          </a:p>
        </p:txBody>
      </p:sp>
      <p:sp>
        <p:nvSpPr>
          <p:cNvPr id="6" name="TextBox 5"/>
          <p:cNvSpPr txBox="1"/>
          <p:nvPr/>
        </p:nvSpPr>
        <p:spPr>
          <a:xfrm>
            <a:off x="914400" y="2011680"/>
            <a:ext cx="10332720" cy="822960"/>
          </a:xfrm>
          <a:prstGeom prst="rect">
            <a:avLst/>
          </a:prstGeom>
          <a:noFill/>
        </p:spPr>
        <p:txBody>
          <a:bodyPr wrap="square" anchor="ctr">
            <a:spAutoFit/>
          </a:bodyPr>
          <a:lstStyle/>
          <a:p>
            <a:pPr algn="ctr"/>
            <a:r>
              <a:rPr sz="2800" b="1">
                <a:solidFill>
                  <a:srgbClr val="0D2B5E"/>
                </a:solidFill>
                <a:latin typeface="Aptos"/>
              </a:rPr>
              <a:t>Why does it matter?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Understanding the full range of pathways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14</a:t>
            </a:r>
          </a:p>
        </p:txBody>
      </p:sp>
      <p:sp>
        <p:nvSpPr>
          <p:cNvPr id="7" name="Rounded Rectangle 6"/>
          <p:cNvSpPr/>
          <p:nvPr/>
        </p:nvSpPr>
        <p:spPr>
          <a:xfrm>
            <a:off x="502920" y="1508760"/>
            <a:ext cx="3429000" cy="73152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Education</a:t>
            </a:r>
          </a:p>
        </p:txBody>
      </p:sp>
      <p:sp>
        <p:nvSpPr>
          <p:cNvPr id="8" name="Rounded Rectangle 7"/>
          <p:cNvSpPr/>
          <p:nvPr/>
        </p:nvSpPr>
        <p:spPr>
          <a:xfrm>
            <a:off x="4343400" y="1508760"/>
            <a:ext cx="3429000" cy="73152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Training</a:t>
            </a:r>
          </a:p>
        </p:txBody>
      </p:sp>
      <p:sp>
        <p:nvSpPr>
          <p:cNvPr id="9" name="Rounded Rectangle 8"/>
          <p:cNvSpPr/>
          <p:nvPr/>
        </p:nvSpPr>
        <p:spPr>
          <a:xfrm>
            <a:off x="8183880" y="1508760"/>
            <a:ext cx="3429000" cy="73152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Employment</a:t>
            </a:r>
          </a:p>
        </p:txBody>
      </p:sp>
      <p:sp>
        <p:nvSpPr>
          <p:cNvPr id="10" name="Rounded Rectangle 9"/>
          <p:cNvSpPr/>
          <p:nvPr/>
        </p:nvSpPr>
        <p:spPr>
          <a:xfrm>
            <a:off x="502920" y="2834639"/>
            <a:ext cx="3429000" cy="73152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Self-Employment</a:t>
            </a:r>
          </a:p>
        </p:txBody>
      </p:sp>
      <p:sp>
        <p:nvSpPr>
          <p:cNvPr id="11" name="Rounded Rectangle 10"/>
          <p:cNvSpPr/>
          <p:nvPr/>
        </p:nvSpPr>
        <p:spPr>
          <a:xfrm>
            <a:off x="4343400" y="2834639"/>
            <a:ext cx="3429000" cy="73152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Volunteering</a:t>
            </a:r>
          </a:p>
        </p:txBody>
      </p:sp>
      <p:sp>
        <p:nvSpPr>
          <p:cNvPr id="12" name="Rounded Rectangle 11"/>
          <p:cNvSpPr/>
          <p:nvPr/>
        </p:nvSpPr>
        <p:spPr>
          <a:xfrm>
            <a:off x="8183880" y="2834639"/>
            <a:ext cx="3429000" cy="731520"/>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Gap Year</a:t>
            </a:r>
          </a:p>
        </p:txBody>
      </p:sp>
      <p:sp>
        <p:nvSpPr>
          <p:cNvPr id="13" name="TextBox 12"/>
          <p:cNvSpPr txBox="1"/>
          <p:nvPr/>
        </p:nvSpPr>
        <p:spPr>
          <a:xfrm>
            <a:off x="914400" y="4251960"/>
            <a:ext cx="10332720" cy="914400"/>
          </a:xfrm>
          <a:prstGeom prst="rect">
            <a:avLst/>
          </a:prstGeom>
          <a:noFill/>
        </p:spPr>
        <p:txBody>
          <a:bodyPr wrap="square" anchor="ctr">
            <a:spAutoFit/>
          </a:bodyPr>
          <a:lstStyle/>
          <a:p>
            <a:pPr algn="ctr"/>
            <a:r>
              <a:rPr sz="1700" b="1">
                <a:solidFill>
                  <a:srgbClr val="0D2B5E"/>
                </a:solidFill>
                <a:latin typeface="Aptos"/>
              </a:rPr>
              <a:t>Where and when do learners encounter these pathways within your programme?
Are there any gaps or points where one route is given greater prominence than another?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LMI in your Programme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15</a:t>
            </a:r>
          </a:p>
        </p:txBody>
      </p:sp>
      <p:sp>
        <p:nvSpPr>
          <p:cNvPr id="7" name="Rounded Rectangle 6"/>
          <p:cNvSpPr/>
          <p:nvPr/>
        </p:nvSpPr>
        <p:spPr>
          <a:xfrm>
            <a:off x="594360" y="1143000"/>
            <a:ext cx="5257800" cy="9144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13232" y="1216152"/>
            <a:ext cx="5020056" cy="292608"/>
          </a:xfrm>
          <a:prstGeom prst="rect">
            <a:avLst/>
          </a:prstGeom>
          <a:noFill/>
        </p:spPr>
        <p:txBody>
          <a:bodyPr wrap="square" anchor="ctr">
            <a:spAutoFit/>
          </a:bodyPr>
          <a:lstStyle/>
          <a:p>
            <a:pPr algn="l"/>
            <a:r>
              <a:rPr sz="1300" b="1">
                <a:solidFill>
                  <a:srgbClr val="009199"/>
                </a:solidFill>
                <a:latin typeface="Aptos"/>
              </a:rPr>
              <a:t>1</a:t>
            </a:r>
          </a:p>
        </p:txBody>
      </p:sp>
      <p:sp>
        <p:nvSpPr>
          <p:cNvPr id="9" name="TextBox 8"/>
          <p:cNvSpPr txBox="1"/>
          <p:nvPr/>
        </p:nvSpPr>
        <p:spPr>
          <a:xfrm>
            <a:off x="713232" y="1536192"/>
            <a:ext cx="5020056" cy="457200"/>
          </a:xfrm>
          <a:prstGeom prst="rect">
            <a:avLst/>
          </a:prstGeom>
          <a:noFill/>
        </p:spPr>
        <p:txBody>
          <a:bodyPr wrap="square" anchor="ctr">
            <a:spAutoFit/>
          </a:bodyPr>
          <a:lstStyle/>
          <a:p>
            <a:pPr algn="l"/>
            <a:r>
              <a:rPr sz="1050" b="0">
                <a:solidFill>
                  <a:srgbClr val="2D3741"/>
                </a:solidFill>
                <a:latin typeface="Aptos"/>
              </a:rPr>
              <a:t>Where is LMI currently incorporated?</a:t>
            </a:r>
          </a:p>
        </p:txBody>
      </p:sp>
      <p:sp>
        <p:nvSpPr>
          <p:cNvPr id="10" name="Rounded Rectangle 9"/>
          <p:cNvSpPr/>
          <p:nvPr/>
        </p:nvSpPr>
        <p:spPr>
          <a:xfrm>
            <a:off x="6217920" y="1143000"/>
            <a:ext cx="5257800" cy="9144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36792" y="1216152"/>
            <a:ext cx="5020056" cy="292608"/>
          </a:xfrm>
          <a:prstGeom prst="rect">
            <a:avLst/>
          </a:prstGeom>
          <a:noFill/>
        </p:spPr>
        <p:txBody>
          <a:bodyPr wrap="square" anchor="ctr">
            <a:spAutoFit/>
          </a:bodyPr>
          <a:lstStyle/>
          <a:p>
            <a:pPr algn="l"/>
            <a:r>
              <a:rPr sz="1300" b="1">
                <a:solidFill>
                  <a:srgbClr val="C40069"/>
                </a:solidFill>
                <a:latin typeface="Aptos"/>
              </a:rPr>
              <a:t>2</a:t>
            </a:r>
          </a:p>
        </p:txBody>
      </p:sp>
      <p:sp>
        <p:nvSpPr>
          <p:cNvPr id="12" name="TextBox 11"/>
          <p:cNvSpPr txBox="1"/>
          <p:nvPr/>
        </p:nvSpPr>
        <p:spPr>
          <a:xfrm>
            <a:off x="6336792" y="1536192"/>
            <a:ext cx="5020056" cy="457200"/>
          </a:xfrm>
          <a:prstGeom prst="rect">
            <a:avLst/>
          </a:prstGeom>
          <a:noFill/>
        </p:spPr>
        <p:txBody>
          <a:bodyPr wrap="square" anchor="ctr">
            <a:spAutoFit/>
          </a:bodyPr>
          <a:lstStyle/>
          <a:p>
            <a:pPr algn="l"/>
            <a:r>
              <a:rPr sz="1050" b="0">
                <a:solidFill>
                  <a:srgbClr val="2D3741"/>
                </a:solidFill>
                <a:latin typeface="Aptos"/>
              </a:rPr>
              <a:t>Is it current?</a:t>
            </a:r>
          </a:p>
        </p:txBody>
      </p:sp>
      <p:sp>
        <p:nvSpPr>
          <p:cNvPr id="13" name="Rounded Rectangle 12"/>
          <p:cNvSpPr/>
          <p:nvPr/>
        </p:nvSpPr>
        <p:spPr>
          <a:xfrm>
            <a:off x="594360" y="2331720"/>
            <a:ext cx="5257800" cy="9144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13232" y="2404872"/>
            <a:ext cx="5020056" cy="292608"/>
          </a:xfrm>
          <a:prstGeom prst="rect">
            <a:avLst/>
          </a:prstGeom>
          <a:noFill/>
        </p:spPr>
        <p:txBody>
          <a:bodyPr wrap="square" anchor="ctr">
            <a:spAutoFit/>
          </a:bodyPr>
          <a:lstStyle/>
          <a:p>
            <a:pPr algn="l"/>
            <a:r>
              <a:rPr sz="1300" b="1">
                <a:solidFill>
                  <a:srgbClr val="F29200"/>
                </a:solidFill>
                <a:latin typeface="Aptos"/>
              </a:rPr>
              <a:t>3</a:t>
            </a:r>
          </a:p>
        </p:txBody>
      </p:sp>
      <p:sp>
        <p:nvSpPr>
          <p:cNvPr id="15" name="TextBox 14"/>
          <p:cNvSpPr txBox="1"/>
          <p:nvPr/>
        </p:nvSpPr>
        <p:spPr>
          <a:xfrm>
            <a:off x="713232" y="2724912"/>
            <a:ext cx="5020056" cy="457200"/>
          </a:xfrm>
          <a:prstGeom prst="rect">
            <a:avLst/>
          </a:prstGeom>
          <a:noFill/>
        </p:spPr>
        <p:txBody>
          <a:bodyPr wrap="square" anchor="ctr">
            <a:spAutoFit/>
          </a:bodyPr>
          <a:lstStyle/>
          <a:p>
            <a:pPr algn="l"/>
            <a:r>
              <a:rPr sz="1050" b="0">
                <a:solidFill>
                  <a:srgbClr val="2D3741"/>
                </a:solidFill>
                <a:latin typeface="Aptos"/>
              </a:rPr>
              <a:t>local, regional and national?</a:t>
            </a:r>
          </a:p>
        </p:txBody>
      </p:sp>
      <p:sp>
        <p:nvSpPr>
          <p:cNvPr id="16" name="Rounded Rectangle 15"/>
          <p:cNvSpPr/>
          <p:nvPr/>
        </p:nvSpPr>
        <p:spPr>
          <a:xfrm>
            <a:off x="6217920" y="2331720"/>
            <a:ext cx="5257800" cy="91440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36792" y="2404872"/>
            <a:ext cx="5020056" cy="292608"/>
          </a:xfrm>
          <a:prstGeom prst="rect">
            <a:avLst/>
          </a:prstGeom>
          <a:noFill/>
        </p:spPr>
        <p:txBody>
          <a:bodyPr wrap="square" anchor="ctr">
            <a:spAutoFit/>
          </a:bodyPr>
          <a:lstStyle/>
          <a:p>
            <a:pPr algn="l"/>
            <a:r>
              <a:rPr sz="1300" b="1">
                <a:solidFill>
                  <a:srgbClr val="674EA7"/>
                </a:solidFill>
                <a:latin typeface="Aptos"/>
              </a:rPr>
              <a:t>4</a:t>
            </a:r>
          </a:p>
        </p:txBody>
      </p:sp>
      <p:sp>
        <p:nvSpPr>
          <p:cNvPr id="18" name="TextBox 17"/>
          <p:cNvSpPr txBox="1"/>
          <p:nvPr/>
        </p:nvSpPr>
        <p:spPr>
          <a:xfrm>
            <a:off x="6336792" y="2724912"/>
            <a:ext cx="5020056" cy="457200"/>
          </a:xfrm>
          <a:prstGeom prst="rect">
            <a:avLst/>
          </a:prstGeom>
          <a:noFill/>
        </p:spPr>
        <p:txBody>
          <a:bodyPr wrap="square" anchor="ctr">
            <a:spAutoFit/>
          </a:bodyPr>
          <a:lstStyle/>
          <a:p>
            <a:pPr algn="l"/>
            <a:r>
              <a:rPr sz="1050" b="0">
                <a:solidFill>
                  <a:srgbClr val="2D3741"/>
                </a:solidFill>
                <a:latin typeface="Aptos"/>
              </a:rPr>
              <a:t>accessible to different learners?</a:t>
            </a:r>
          </a:p>
        </p:txBody>
      </p:sp>
      <p:sp>
        <p:nvSpPr>
          <p:cNvPr id="19" name="Rounded Rectangle 18"/>
          <p:cNvSpPr/>
          <p:nvPr/>
        </p:nvSpPr>
        <p:spPr>
          <a:xfrm>
            <a:off x="594360" y="3520440"/>
            <a:ext cx="5257800" cy="914400"/>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3232" y="3593592"/>
            <a:ext cx="5020056" cy="292608"/>
          </a:xfrm>
          <a:prstGeom prst="rect">
            <a:avLst/>
          </a:prstGeom>
          <a:noFill/>
        </p:spPr>
        <p:txBody>
          <a:bodyPr wrap="square" anchor="ctr">
            <a:spAutoFit/>
          </a:bodyPr>
          <a:lstStyle/>
          <a:p>
            <a:pPr algn="l"/>
            <a:r>
              <a:rPr sz="1300" b="1">
                <a:solidFill>
                  <a:srgbClr val="5C9740"/>
                </a:solidFill>
                <a:latin typeface="Aptos"/>
              </a:rPr>
              <a:t>5</a:t>
            </a:r>
          </a:p>
        </p:txBody>
      </p:sp>
      <p:sp>
        <p:nvSpPr>
          <p:cNvPr id="21" name="TextBox 20"/>
          <p:cNvSpPr txBox="1"/>
          <p:nvPr/>
        </p:nvSpPr>
        <p:spPr>
          <a:xfrm>
            <a:off x="713232" y="3913632"/>
            <a:ext cx="5020056" cy="457200"/>
          </a:xfrm>
          <a:prstGeom prst="rect">
            <a:avLst/>
          </a:prstGeom>
          <a:noFill/>
        </p:spPr>
        <p:txBody>
          <a:bodyPr wrap="square" anchor="ctr">
            <a:spAutoFit/>
          </a:bodyPr>
          <a:lstStyle/>
          <a:p>
            <a:pPr algn="l"/>
            <a:r>
              <a:rPr sz="1050" b="0">
                <a:solidFill>
                  <a:srgbClr val="2D3741"/>
                </a:solidFill>
                <a:latin typeface="Aptos"/>
              </a:rPr>
              <a:t>used progressively across year groups?</a:t>
            </a:r>
          </a:p>
        </p:txBody>
      </p:sp>
      <p:sp>
        <p:nvSpPr>
          <p:cNvPr id="22" name="Rounded Rectangle 21"/>
          <p:cNvSpPr/>
          <p:nvPr/>
        </p:nvSpPr>
        <p:spPr>
          <a:xfrm>
            <a:off x="6217920" y="3520440"/>
            <a:ext cx="5257800" cy="914400"/>
          </a:xfrm>
          <a:prstGeom prst="roundRect">
            <a:avLst/>
          </a:prstGeom>
          <a:solidFill>
            <a:srgbClr val="EFF6F8"/>
          </a:solidFill>
          <a:ln>
            <a:solidFill>
              <a:srgbClr val="0D2B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36792" y="3593592"/>
            <a:ext cx="5020056" cy="292608"/>
          </a:xfrm>
          <a:prstGeom prst="rect">
            <a:avLst/>
          </a:prstGeom>
          <a:noFill/>
        </p:spPr>
        <p:txBody>
          <a:bodyPr wrap="square" anchor="ctr">
            <a:spAutoFit/>
          </a:bodyPr>
          <a:lstStyle/>
          <a:p>
            <a:pPr algn="l"/>
            <a:r>
              <a:rPr sz="1300" b="1">
                <a:solidFill>
                  <a:srgbClr val="0D2B5E"/>
                </a:solidFill>
                <a:latin typeface="Aptos"/>
              </a:rPr>
              <a:t>6</a:t>
            </a:r>
          </a:p>
        </p:txBody>
      </p:sp>
      <p:sp>
        <p:nvSpPr>
          <p:cNvPr id="24" name="TextBox 23"/>
          <p:cNvSpPr txBox="1"/>
          <p:nvPr/>
        </p:nvSpPr>
        <p:spPr>
          <a:xfrm>
            <a:off x="6336792" y="3913632"/>
            <a:ext cx="5020056" cy="457200"/>
          </a:xfrm>
          <a:prstGeom prst="rect">
            <a:avLst/>
          </a:prstGeom>
          <a:noFill/>
        </p:spPr>
        <p:txBody>
          <a:bodyPr wrap="square" anchor="ctr">
            <a:spAutoFit/>
          </a:bodyPr>
          <a:lstStyle/>
          <a:p>
            <a:pPr algn="l"/>
            <a:r>
              <a:rPr sz="1050" b="0">
                <a:solidFill>
                  <a:srgbClr val="2D3741"/>
                </a:solidFill>
                <a:latin typeface="Aptos"/>
              </a:rPr>
              <a:t>linked to curriculum learning?</a:t>
            </a:r>
          </a:p>
        </p:txBody>
      </p:sp>
      <p:sp>
        <p:nvSpPr>
          <p:cNvPr id="25" name="Rounded Rectangle 24"/>
          <p:cNvSpPr/>
          <p:nvPr/>
        </p:nvSpPr>
        <p:spPr>
          <a:xfrm>
            <a:off x="594360" y="4709160"/>
            <a:ext cx="5257800" cy="9144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13232" y="4782312"/>
            <a:ext cx="5020056" cy="292608"/>
          </a:xfrm>
          <a:prstGeom prst="rect">
            <a:avLst/>
          </a:prstGeom>
          <a:noFill/>
        </p:spPr>
        <p:txBody>
          <a:bodyPr wrap="square" anchor="ctr">
            <a:spAutoFit/>
          </a:bodyPr>
          <a:lstStyle/>
          <a:p>
            <a:pPr algn="l"/>
            <a:r>
              <a:rPr sz="1300" b="1">
                <a:solidFill>
                  <a:srgbClr val="009199"/>
                </a:solidFill>
                <a:latin typeface="Aptos"/>
              </a:rPr>
              <a:t>7</a:t>
            </a:r>
          </a:p>
        </p:txBody>
      </p:sp>
      <p:sp>
        <p:nvSpPr>
          <p:cNvPr id="27" name="TextBox 26"/>
          <p:cNvSpPr txBox="1"/>
          <p:nvPr/>
        </p:nvSpPr>
        <p:spPr>
          <a:xfrm>
            <a:off x="713232" y="5102352"/>
            <a:ext cx="5020056" cy="457200"/>
          </a:xfrm>
          <a:prstGeom prst="rect">
            <a:avLst/>
          </a:prstGeom>
          <a:noFill/>
        </p:spPr>
        <p:txBody>
          <a:bodyPr wrap="square" anchor="ctr">
            <a:spAutoFit/>
          </a:bodyPr>
          <a:lstStyle/>
          <a:p>
            <a:pPr algn="l"/>
            <a:r>
              <a:rPr sz="1050" b="0">
                <a:solidFill>
                  <a:srgbClr val="2D3741"/>
                </a:solidFill>
                <a:latin typeface="Aptos"/>
              </a:rPr>
              <a:t>used to challenge assumptions and stereotypes?</a:t>
            </a:r>
          </a:p>
        </p:txBody>
      </p:sp>
      <p:sp>
        <p:nvSpPr>
          <p:cNvPr id="28" name="Rounded Rectangle 27"/>
          <p:cNvSpPr/>
          <p:nvPr/>
        </p:nvSpPr>
        <p:spPr>
          <a:xfrm>
            <a:off x="6217920" y="4709160"/>
            <a:ext cx="5257800" cy="9144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336792" y="4782312"/>
            <a:ext cx="5020056" cy="292608"/>
          </a:xfrm>
          <a:prstGeom prst="rect">
            <a:avLst/>
          </a:prstGeom>
          <a:noFill/>
        </p:spPr>
        <p:txBody>
          <a:bodyPr wrap="square" anchor="ctr">
            <a:spAutoFit/>
          </a:bodyPr>
          <a:lstStyle/>
          <a:p>
            <a:pPr algn="l"/>
            <a:r>
              <a:rPr sz="1300" b="1">
                <a:solidFill>
                  <a:srgbClr val="C40069"/>
                </a:solidFill>
                <a:latin typeface="Aptos"/>
              </a:rPr>
              <a:t>8</a:t>
            </a:r>
          </a:p>
        </p:txBody>
      </p:sp>
      <p:sp>
        <p:nvSpPr>
          <p:cNvPr id="30" name="TextBox 29"/>
          <p:cNvSpPr txBox="1"/>
          <p:nvPr/>
        </p:nvSpPr>
        <p:spPr>
          <a:xfrm>
            <a:off x="6336792" y="5102352"/>
            <a:ext cx="5020056" cy="457200"/>
          </a:xfrm>
          <a:prstGeom prst="rect">
            <a:avLst/>
          </a:prstGeom>
          <a:noFill/>
        </p:spPr>
        <p:txBody>
          <a:bodyPr wrap="square" anchor="ctr">
            <a:spAutoFit/>
          </a:bodyPr>
          <a:lstStyle/>
          <a:p>
            <a:pPr algn="l"/>
            <a:r>
              <a:rPr sz="1050" b="0">
                <a:solidFill>
                  <a:srgbClr val="2D3741"/>
                </a:solidFill>
                <a:latin typeface="Aptos"/>
              </a:rPr>
              <a:t>What would you improve?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LMI Activity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16</a:t>
            </a:r>
          </a:p>
        </p:txBody>
      </p:sp>
      <p:sp>
        <p:nvSpPr>
          <p:cNvPr id="7" name="TextBox 6"/>
          <p:cNvSpPr txBox="1"/>
          <p:nvPr/>
        </p:nvSpPr>
        <p:spPr>
          <a:xfrm>
            <a:off x="914400" y="2011680"/>
            <a:ext cx="10332720" cy="822960"/>
          </a:xfrm>
          <a:prstGeom prst="rect">
            <a:avLst/>
          </a:prstGeom>
          <a:noFill/>
        </p:spPr>
        <p:txBody>
          <a:bodyPr wrap="square" anchor="ctr">
            <a:spAutoFit/>
          </a:bodyPr>
          <a:lstStyle/>
          <a:p>
            <a:pPr algn="ctr"/>
            <a:r>
              <a:rPr sz="2900" b="1">
                <a:solidFill>
                  <a:srgbClr val="0D2B5E"/>
                </a:solidFill>
                <a:latin typeface="Aptos"/>
              </a:rPr>
              <a:t>I want to be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7744"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114300" marR="0" lvl="0" indent="0" algn="ctr"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GB" sz="2800" b="0" i="1" u="none" strike="noStrike" kern="0" cap="none" spc="0" normalizeH="0" baseline="0" noProof="0">
                <a:ln>
                  <a:noFill/>
                </a:ln>
                <a:solidFill>
                  <a:srgbClr val="002060"/>
                </a:solidFill>
                <a:effectLst/>
                <a:uLnTx/>
                <a:uFillTx/>
                <a:latin typeface="Calibri"/>
                <a:ea typeface="Calibri"/>
                <a:cs typeface="Calibri"/>
                <a:sym typeface="Calibri"/>
              </a:rPr>
              <a:t>Nobody Delivers Careers Alone</a:t>
            </a: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Partnerships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17</a:t>
            </a:r>
          </a:p>
        </p:txBody>
      </p:sp>
      <p:pic>
        <p:nvPicPr>
          <p:cNvPr id="7" name="Picture 6">
            <a:extLst>
              <a:ext uri="{FF2B5EF4-FFF2-40B4-BE49-F238E27FC236}">
                <a16:creationId xmlns:a16="http://schemas.microsoft.com/office/drawing/2014/main" id="{00382B6F-B94C-6027-A1EA-A12D5C777EED}"/>
              </a:ext>
            </a:extLst>
          </p:cNvPr>
          <p:cNvPicPr>
            <a:picLocks noChangeAspect="1"/>
          </p:cNvPicPr>
          <p:nvPr/>
        </p:nvPicPr>
        <p:blipFill>
          <a:blip r:embed="rId3"/>
          <a:stretch>
            <a:fillRect/>
          </a:stretch>
        </p:blipFill>
        <p:spPr>
          <a:xfrm>
            <a:off x="518019" y="1481177"/>
            <a:ext cx="3237257" cy="1170533"/>
          </a:xfrm>
          <a:prstGeom prst="rect">
            <a:avLst/>
          </a:prstGeom>
        </p:spPr>
      </p:pic>
      <p:pic>
        <p:nvPicPr>
          <p:cNvPr id="9" name="Picture 8">
            <a:extLst>
              <a:ext uri="{FF2B5EF4-FFF2-40B4-BE49-F238E27FC236}">
                <a16:creationId xmlns:a16="http://schemas.microsoft.com/office/drawing/2014/main" id="{81EE9730-3E8A-8A9D-2297-C88A5077CF6E}"/>
              </a:ext>
            </a:extLst>
          </p:cNvPr>
          <p:cNvPicPr>
            <a:picLocks noChangeAspect="1"/>
          </p:cNvPicPr>
          <p:nvPr/>
        </p:nvPicPr>
        <p:blipFill>
          <a:blip r:embed="rId4"/>
          <a:stretch>
            <a:fillRect/>
          </a:stretch>
        </p:blipFill>
        <p:spPr>
          <a:xfrm>
            <a:off x="8436726" y="1151946"/>
            <a:ext cx="2267909" cy="1518036"/>
          </a:xfrm>
          <a:prstGeom prst="rect">
            <a:avLst/>
          </a:prstGeom>
        </p:spPr>
      </p:pic>
      <p:sp>
        <p:nvSpPr>
          <p:cNvPr id="18" name="TextBox 17">
            <a:extLst>
              <a:ext uri="{FF2B5EF4-FFF2-40B4-BE49-F238E27FC236}">
                <a16:creationId xmlns:a16="http://schemas.microsoft.com/office/drawing/2014/main" id="{B4BF0F18-614F-9906-CF99-A9364195DC04}"/>
              </a:ext>
            </a:extLst>
          </p:cNvPr>
          <p:cNvSpPr txBox="1"/>
          <p:nvPr/>
        </p:nvSpPr>
        <p:spPr>
          <a:xfrm>
            <a:off x="8436726" y="2709926"/>
            <a:ext cx="2353676" cy="523220"/>
          </a:xfrm>
          <a:prstGeom prst="rect">
            <a:avLst/>
          </a:prstGeom>
          <a:noFill/>
        </p:spPr>
        <p:txBody>
          <a:bodyPr wrap="square" rtlCol="0">
            <a:spAutoFit/>
          </a:bodyPr>
          <a:lstStyle/>
          <a:p>
            <a:pPr defTabSz="914400">
              <a:buClr>
                <a:srgbClr val="000000"/>
              </a:buClr>
              <a:buFont typeface="Arial"/>
              <a:buNone/>
            </a:pPr>
            <a:r>
              <a:rPr lang="en-US" sz="1400" kern="0">
                <a:solidFill>
                  <a:srgbClr val="002060"/>
                </a:solidFill>
                <a:latin typeface="Arial"/>
                <a:cs typeface="Arial"/>
                <a:sym typeface="Arial"/>
              </a:rPr>
              <a:t>SLT, Teaching &amp; Support Staff </a:t>
            </a:r>
            <a:endParaRPr lang="en-GB" sz="1400" kern="0">
              <a:solidFill>
                <a:srgbClr val="002060"/>
              </a:solidFill>
              <a:latin typeface="Arial"/>
              <a:cs typeface="Arial"/>
              <a:sym typeface="Arial"/>
            </a:endParaRPr>
          </a:p>
        </p:txBody>
      </p:sp>
      <p:pic>
        <p:nvPicPr>
          <p:cNvPr id="11" name="Picture 10">
            <a:extLst>
              <a:ext uri="{FF2B5EF4-FFF2-40B4-BE49-F238E27FC236}">
                <a16:creationId xmlns:a16="http://schemas.microsoft.com/office/drawing/2014/main" id="{BBCDE4F1-A42C-C2D5-0122-80C3594E2883}"/>
              </a:ext>
            </a:extLst>
          </p:cNvPr>
          <p:cNvPicPr>
            <a:picLocks noChangeAspect="1"/>
          </p:cNvPicPr>
          <p:nvPr/>
        </p:nvPicPr>
        <p:blipFill>
          <a:blip r:embed="rId5"/>
          <a:stretch>
            <a:fillRect/>
          </a:stretch>
        </p:blipFill>
        <p:spPr>
          <a:xfrm>
            <a:off x="621792" y="4010850"/>
            <a:ext cx="2755631" cy="1835055"/>
          </a:xfrm>
          <a:prstGeom prst="rect">
            <a:avLst/>
          </a:prstGeom>
        </p:spPr>
      </p:pic>
      <p:pic>
        <p:nvPicPr>
          <p:cNvPr id="13" name="Picture 12">
            <a:extLst>
              <a:ext uri="{FF2B5EF4-FFF2-40B4-BE49-F238E27FC236}">
                <a16:creationId xmlns:a16="http://schemas.microsoft.com/office/drawing/2014/main" id="{A30C69C3-40A6-455A-4E14-09549EC26E98}"/>
              </a:ext>
            </a:extLst>
          </p:cNvPr>
          <p:cNvPicPr>
            <a:picLocks noChangeAspect="1"/>
          </p:cNvPicPr>
          <p:nvPr/>
        </p:nvPicPr>
        <p:blipFill>
          <a:blip r:embed="rId6"/>
          <a:stretch>
            <a:fillRect/>
          </a:stretch>
        </p:blipFill>
        <p:spPr>
          <a:xfrm>
            <a:off x="4486557" y="4010850"/>
            <a:ext cx="2286198" cy="1920406"/>
          </a:xfrm>
          <a:prstGeom prst="rect">
            <a:avLst/>
          </a:prstGeom>
        </p:spPr>
      </p:pic>
      <p:pic>
        <p:nvPicPr>
          <p:cNvPr id="15" name="Picture 14">
            <a:extLst>
              <a:ext uri="{FF2B5EF4-FFF2-40B4-BE49-F238E27FC236}">
                <a16:creationId xmlns:a16="http://schemas.microsoft.com/office/drawing/2014/main" id="{B2C90302-9065-D14F-459D-54AC98291FAA}"/>
              </a:ext>
            </a:extLst>
          </p:cNvPr>
          <p:cNvPicPr>
            <a:picLocks noChangeAspect="1"/>
          </p:cNvPicPr>
          <p:nvPr/>
        </p:nvPicPr>
        <p:blipFill>
          <a:blip r:embed="rId7"/>
          <a:stretch>
            <a:fillRect/>
          </a:stretch>
        </p:blipFill>
        <p:spPr>
          <a:xfrm>
            <a:off x="7881889" y="4114187"/>
            <a:ext cx="2755631" cy="195698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Partnerships in Practice – Activity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20</a:t>
            </a:r>
          </a:p>
        </p:txBody>
      </p:sp>
      <p:sp>
        <p:nvSpPr>
          <p:cNvPr id="7" name="TextBox 6"/>
          <p:cNvSpPr txBox="1"/>
          <p:nvPr/>
        </p:nvSpPr>
        <p:spPr>
          <a:xfrm>
            <a:off x="914400" y="1224378"/>
            <a:ext cx="2331720" cy="1292662"/>
          </a:xfrm>
          <a:prstGeom prst="rect">
            <a:avLst/>
          </a:prstGeom>
          <a:noFill/>
        </p:spPr>
        <p:txBody>
          <a:bodyPr wrap="square" lIns="91440" tIns="45720" rIns="91440" bIns="45720" anchor="ctr">
            <a:spAutoFit/>
          </a:bodyPr>
          <a:lstStyle/>
          <a:p>
            <a:pPr algn="ctr"/>
            <a:r>
              <a:rPr sz="1400" b="1" dirty="0">
                <a:solidFill>
                  <a:srgbClr val="0D2B5E"/>
                </a:solidFill>
                <a:latin typeface="Aptos"/>
              </a:rPr>
              <a:t>A local employer offers to come into school and give a general presentation</a:t>
            </a:r>
            <a:r>
              <a:rPr lang="en-GB" sz="1400" b="1" dirty="0">
                <a:solidFill>
                  <a:srgbClr val="0D2B5E"/>
                </a:solidFill>
                <a:latin typeface="Aptos"/>
              </a:rPr>
              <a:t> </a:t>
            </a:r>
            <a:r>
              <a:rPr sz="1400" b="1" dirty="0">
                <a:solidFill>
                  <a:srgbClr val="0D2B5E"/>
                </a:solidFill>
                <a:latin typeface="Aptos"/>
              </a:rPr>
              <a:t>to Year 10 about their</a:t>
            </a:r>
            <a:r>
              <a:rPr sz="2200" b="1" dirty="0">
                <a:solidFill>
                  <a:srgbClr val="0D2B5E"/>
                </a:solidFill>
                <a:latin typeface="Aptos"/>
              </a:rPr>
              <a:t> </a:t>
            </a:r>
            <a:r>
              <a:rPr sz="1400" b="1" dirty="0">
                <a:solidFill>
                  <a:srgbClr val="0D2B5E"/>
                </a:solidFill>
                <a:latin typeface="Aptos"/>
              </a:rPr>
              <a:t>company.</a:t>
            </a:r>
            <a:endParaRPr lang="en-US" sz="1400" b="1" dirty="0">
              <a:solidFill>
                <a:srgbClr val="0D2B5E"/>
              </a:solidFill>
              <a:latin typeface="Aptos"/>
            </a:endParaRPr>
          </a:p>
        </p:txBody>
      </p:sp>
      <p:sp>
        <p:nvSpPr>
          <p:cNvPr id="8" name="Rounded Rectangle 7"/>
          <p:cNvSpPr/>
          <p:nvPr/>
        </p:nvSpPr>
        <p:spPr>
          <a:xfrm>
            <a:off x="914400" y="2706624"/>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Purpose?</a:t>
            </a:r>
          </a:p>
        </p:txBody>
      </p:sp>
      <p:sp>
        <p:nvSpPr>
          <p:cNvPr id="9" name="Rounded Rectangle 8"/>
          <p:cNvSpPr/>
          <p:nvPr/>
        </p:nvSpPr>
        <p:spPr>
          <a:xfrm>
            <a:off x="910206" y="3426679"/>
            <a:ext cx="224028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Learner need?</a:t>
            </a:r>
          </a:p>
        </p:txBody>
      </p:sp>
      <p:sp>
        <p:nvSpPr>
          <p:cNvPr id="10" name="Rounded Rectangle 9"/>
          <p:cNvSpPr/>
          <p:nvPr/>
        </p:nvSpPr>
        <p:spPr>
          <a:xfrm>
            <a:off x="919993" y="4167707"/>
            <a:ext cx="224028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Preparation?</a:t>
            </a:r>
          </a:p>
        </p:txBody>
      </p:sp>
      <p:sp>
        <p:nvSpPr>
          <p:cNvPr id="11" name="Rounded Rectangle 10"/>
          <p:cNvSpPr/>
          <p:nvPr/>
        </p:nvSpPr>
        <p:spPr>
          <a:xfrm>
            <a:off x="908807" y="4875499"/>
            <a:ext cx="224028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Follow-up?</a:t>
            </a:r>
          </a:p>
        </p:txBody>
      </p:sp>
      <p:pic>
        <p:nvPicPr>
          <p:cNvPr id="5" name="Online Media 4" title="Jordan's Employer Offer">
            <a:hlinkClick r:id="" action="ppaction://noaction"/>
            <a:extLst>
              <a:ext uri="{FF2B5EF4-FFF2-40B4-BE49-F238E27FC236}">
                <a16:creationId xmlns:a16="http://schemas.microsoft.com/office/drawing/2014/main" id="{00FC60EF-E337-0DBA-4769-54B84802F75D}"/>
              </a:ext>
            </a:extLst>
          </p:cNvPr>
          <p:cNvPicPr>
            <a:picLocks noRot="1" noChangeAspect="1"/>
          </p:cNvPicPr>
          <p:nvPr>
            <a:videoFile r:link="rId1"/>
          </p:nvPr>
        </p:nvPicPr>
        <p:blipFill>
          <a:blip r:embed="rId4"/>
          <a:stretch>
            <a:fillRect/>
          </a:stretch>
        </p:blipFill>
        <p:spPr>
          <a:xfrm>
            <a:off x="3405505" y="853440"/>
            <a:ext cx="8689658" cy="49149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4360" y="314685"/>
            <a:ext cx="10881360" cy="477054"/>
          </a:xfrm>
          <a:prstGeom prst="rect">
            <a:avLst/>
          </a:prstGeom>
          <a:noFill/>
        </p:spPr>
        <p:txBody>
          <a:bodyPr wrap="square" lIns="91440" tIns="45720" rIns="91440" bIns="45720" anchor="ctr">
            <a:spAutoFit/>
          </a:bodyPr>
          <a:lstStyle/>
          <a:p>
            <a:r>
              <a:rPr lang="en-US" sz="2500" b="1" dirty="0">
                <a:solidFill>
                  <a:srgbClr val="0D2B5E"/>
                </a:solidFill>
                <a:latin typeface="Aptos"/>
              </a:rPr>
              <a:t>Power-Interest Grid</a:t>
            </a:r>
            <a:endParaRPr sz="2500" b="1" dirty="0">
              <a:solidFill>
                <a:srgbClr val="0D2B5E"/>
              </a:solidFill>
              <a:latin typeface="Aptos"/>
            </a:endParaRP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21</a:t>
            </a:r>
          </a:p>
        </p:txBody>
      </p:sp>
      <p:pic>
        <p:nvPicPr>
          <p:cNvPr id="18" name="Picture 17">
            <a:extLst>
              <a:ext uri="{FF2B5EF4-FFF2-40B4-BE49-F238E27FC236}">
                <a16:creationId xmlns:a16="http://schemas.microsoft.com/office/drawing/2014/main" id="{11E759BA-791E-1C00-5A5C-B79C7629461A}"/>
              </a:ext>
            </a:extLst>
          </p:cNvPr>
          <p:cNvPicPr>
            <a:picLocks noChangeAspect="1"/>
          </p:cNvPicPr>
          <p:nvPr/>
        </p:nvPicPr>
        <p:blipFill>
          <a:blip r:embed="rId3"/>
          <a:stretch>
            <a:fillRect/>
          </a:stretch>
        </p:blipFill>
        <p:spPr>
          <a:xfrm>
            <a:off x="426281" y="1431037"/>
            <a:ext cx="10720255" cy="45086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Negotiating Partnerships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22</a:t>
            </a:r>
          </a:p>
        </p:txBody>
      </p:sp>
      <p:pic>
        <p:nvPicPr>
          <p:cNvPr id="7" name="Picture 6">
            <a:extLst>
              <a:ext uri="{FF2B5EF4-FFF2-40B4-BE49-F238E27FC236}">
                <a16:creationId xmlns:a16="http://schemas.microsoft.com/office/drawing/2014/main" id="{82B873E1-974F-F1EC-456C-D619B22F84B8}"/>
              </a:ext>
            </a:extLst>
          </p:cNvPr>
          <p:cNvPicPr>
            <a:picLocks noChangeAspect="1"/>
          </p:cNvPicPr>
          <p:nvPr/>
        </p:nvPicPr>
        <p:blipFill>
          <a:blip r:embed="rId3"/>
          <a:stretch>
            <a:fillRect/>
          </a:stretch>
        </p:blipFill>
        <p:spPr>
          <a:xfrm>
            <a:off x="3946975" y="1423232"/>
            <a:ext cx="4267570" cy="42492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Reflection &amp; Challenge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23</a:t>
            </a:r>
          </a:p>
        </p:txBody>
      </p:sp>
      <p:sp>
        <p:nvSpPr>
          <p:cNvPr id="7" name="TextBox 6"/>
          <p:cNvSpPr txBox="1"/>
          <p:nvPr/>
        </p:nvSpPr>
        <p:spPr>
          <a:xfrm>
            <a:off x="914400" y="1554480"/>
            <a:ext cx="10332720" cy="502920"/>
          </a:xfrm>
          <a:prstGeom prst="rect">
            <a:avLst/>
          </a:prstGeom>
          <a:noFill/>
        </p:spPr>
        <p:txBody>
          <a:bodyPr wrap="square" anchor="ctr">
            <a:spAutoFit/>
          </a:bodyPr>
          <a:lstStyle/>
          <a:p>
            <a:pPr algn="ctr"/>
            <a:r>
              <a:rPr sz="2000" b="1">
                <a:solidFill>
                  <a:srgbClr val="0D2B5E"/>
                </a:solidFill>
                <a:latin typeface="Aptos"/>
              </a:rPr>
              <a:t>Key Learning</a:t>
            </a:r>
          </a:p>
        </p:txBody>
      </p:sp>
      <p:sp>
        <p:nvSpPr>
          <p:cNvPr id="8" name="Rounded Rectangle 7"/>
          <p:cNvSpPr/>
          <p:nvPr/>
        </p:nvSpPr>
        <p:spPr>
          <a:xfrm>
            <a:off x="2926080" y="2560320"/>
            <a:ext cx="6309360" cy="82296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100" b="1">
                <a:solidFill>
                  <a:srgbClr val="FFFFFF"/>
                </a:solidFill>
                <a:latin typeface="Aptos"/>
              </a:rPr>
              <a:t>Three biggest takeaways.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Questions – Now that you have completed Day 2</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24</a:t>
            </a:r>
          </a:p>
        </p:txBody>
      </p:sp>
      <p:sp>
        <p:nvSpPr>
          <p:cNvPr id="7" name="Rounded Rectangle 6"/>
          <p:cNvSpPr/>
          <p:nvPr/>
        </p:nvSpPr>
        <p:spPr>
          <a:xfrm>
            <a:off x="685800" y="1234440"/>
            <a:ext cx="1083564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4672" y="1307592"/>
            <a:ext cx="10597896" cy="292608"/>
          </a:xfrm>
          <a:prstGeom prst="rect">
            <a:avLst/>
          </a:prstGeom>
          <a:noFill/>
        </p:spPr>
        <p:txBody>
          <a:bodyPr wrap="square" anchor="ctr">
            <a:spAutoFit/>
          </a:bodyPr>
          <a:lstStyle/>
          <a:p>
            <a:pPr algn="l"/>
            <a:r>
              <a:rPr sz="1300" b="1">
                <a:solidFill>
                  <a:srgbClr val="009199"/>
                </a:solidFill>
                <a:latin typeface="Aptos"/>
              </a:rPr>
              <a:t>Question 1</a:t>
            </a:r>
          </a:p>
        </p:txBody>
      </p:sp>
      <p:sp>
        <p:nvSpPr>
          <p:cNvPr id="9" name="TextBox 8"/>
          <p:cNvSpPr txBox="1"/>
          <p:nvPr/>
        </p:nvSpPr>
        <p:spPr>
          <a:xfrm>
            <a:off x="804672" y="1627632"/>
            <a:ext cx="10597896" cy="685800"/>
          </a:xfrm>
          <a:prstGeom prst="rect">
            <a:avLst/>
          </a:prstGeom>
          <a:noFill/>
        </p:spPr>
        <p:txBody>
          <a:bodyPr wrap="square" anchor="ctr">
            <a:spAutoFit/>
          </a:bodyPr>
          <a:lstStyle/>
          <a:p>
            <a:pPr algn="l"/>
            <a:r>
              <a:rPr sz="1080" b="0">
                <a:solidFill>
                  <a:srgbClr val="2D3741"/>
                </a:solidFill>
                <a:latin typeface="Aptos"/>
              </a:rPr>
              <a:t>1. What's the most important thing you've learned from the session and your discussions today? Is there something you'd like to celebrate or recognise in your practice?</a:t>
            </a:r>
          </a:p>
        </p:txBody>
      </p:sp>
      <p:sp>
        <p:nvSpPr>
          <p:cNvPr id="10" name="Rounded Rectangle 9"/>
          <p:cNvSpPr/>
          <p:nvPr/>
        </p:nvSpPr>
        <p:spPr>
          <a:xfrm>
            <a:off x="685800" y="2651760"/>
            <a:ext cx="1083564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2" y="2724912"/>
            <a:ext cx="10597896" cy="292608"/>
          </a:xfrm>
          <a:prstGeom prst="rect">
            <a:avLst/>
          </a:prstGeom>
          <a:noFill/>
        </p:spPr>
        <p:txBody>
          <a:bodyPr wrap="square" anchor="ctr">
            <a:spAutoFit/>
          </a:bodyPr>
          <a:lstStyle/>
          <a:p>
            <a:pPr algn="l"/>
            <a:r>
              <a:rPr sz="1300" b="1">
                <a:solidFill>
                  <a:srgbClr val="C40069"/>
                </a:solidFill>
                <a:latin typeface="Aptos"/>
              </a:rPr>
              <a:t>Question 2</a:t>
            </a:r>
          </a:p>
        </p:txBody>
      </p:sp>
      <p:sp>
        <p:nvSpPr>
          <p:cNvPr id="12" name="TextBox 11"/>
          <p:cNvSpPr txBox="1"/>
          <p:nvPr/>
        </p:nvSpPr>
        <p:spPr>
          <a:xfrm>
            <a:off x="804672" y="3044952"/>
            <a:ext cx="10597896" cy="685800"/>
          </a:xfrm>
          <a:prstGeom prst="rect">
            <a:avLst/>
          </a:prstGeom>
          <a:noFill/>
        </p:spPr>
        <p:txBody>
          <a:bodyPr wrap="square" anchor="ctr">
            <a:spAutoFit/>
          </a:bodyPr>
          <a:lstStyle/>
          <a:p>
            <a:pPr algn="l"/>
            <a:r>
              <a:rPr sz="1080" b="0">
                <a:solidFill>
                  <a:srgbClr val="2D3741"/>
                </a:solidFill>
                <a:latin typeface="Aptos"/>
              </a:rPr>
              <a:t>2. Has today highlighted a gap or something you'd like to put in place? What, when and how?</a:t>
            </a:r>
          </a:p>
        </p:txBody>
      </p:sp>
      <p:sp>
        <p:nvSpPr>
          <p:cNvPr id="13" name="Rounded Rectangle 12"/>
          <p:cNvSpPr/>
          <p:nvPr/>
        </p:nvSpPr>
        <p:spPr>
          <a:xfrm>
            <a:off x="685800" y="4069080"/>
            <a:ext cx="1083564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4672" y="4142232"/>
            <a:ext cx="10597896" cy="292608"/>
          </a:xfrm>
          <a:prstGeom prst="rect">
            <a:avLst/>
          </a:prstGeom>
          <a:noFill/>
        </p:spPr>
        <p:txBody>
          <a:bodyPr wrap="square" anchor="ctr">
            <a:spAutoFit/>
          </a:bodyPr>
          <a:lstStyle/>
          <a:p>
            <a:pPr algn="l"/>
            <a:r>
              <a:rPr sz="1300" b="1">
                <a:solidFill>
                  <a:srgbClr val="F29200"/>
                </a:solidFill>
                <a:latin typeface="Aptos"/>
              </a:rPr>
              <a:t>Question 3</a:t>
            </a:r>
          </a:p>
        </p:txBody>
      </p:sp>
      <p:sp>
        <p:nvSpPr>
          <p:cNvPr id="15" name="TextBox 14"/>
          <p:cNvSpPr txBox="1"/>
          <p:nvPr/>
        </p:nvSpPr>
        <p:spPr>
          <a:xfrm>
            <a:off x="804672" y="4462272"/>
            <a:ext cx="10597896" cy="685800"/>
          </a:xfrm>
          <a:prstGeom prst="rect">
            <a:avLst/>
          </a:prstGeom>
          <a:noFill/>
        </p:spPr>
        <p:txBody>
          <a:bodyPr wrap="square" anchor="ctr">
            <a:spAutoFit/>
          </a:bodyPr>
          <a:lstStyle/>
          <a:p>
            <a:pPr algn="l"/>
            <a:r>
              <a:rPr sz="1080" b="0">
                <a:solidFill>
                  <a:srgbClr val="2D3741"/>
                </a:solidFill>
                <a:latin typeface="Aptos"/>
              </a:rPr>
              <a:t>3. What support do you need from leadership or others to address immediate priorities? What discussions should you have with your line manager to move forward?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Next steps and moving forward</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25</a:t>
            </a:r>
          </a:p>
        </p:txBody>
      </p:sp>
      <p:sp>
        <p:nvSpPr>
          <p:cNvPr id="6" name="TextBox 5"/>
          <p:cNvSpPr txBox="1"/>
          <p:nvPr/>
        </p:nvSpPr>
        <p:spPr>
          <a:xfrm>
            <a:off x="822960" y="1325880"/>
            <a:ext cx="10515600" cy="656590"/>
          </a:xfrm>
          <a:prstGeom prst="rect">
            <a:avLst/>
          </a:prstGeom>
          <a:noFill/>
        </p:spPr>
        <p:txBody>
          <a:bodyPr wrap="square" lIns="91440" tIns="45720" rIns="91440" bIns="45720" anchor="t">
            <a:spAutoFit/>
          </a:bodyPr>
          <a:lstStyle/>
          <a:p>
            <a:pPr algn="ctr">
              <a:spcAft>
                <a:spcPts val="800"/>
              </a:spcAft>
              <a:defRPr sz="1500">
                <a:solidFill>
                  <a:srgbClr val="2D3741"/>
                </a:solidFill>
                <a:latin typeface="Aptos"/>
              </a:defRPr>
            </a:pPr>
            <a:r>
              <a:rPr>
                <a:solidFill>
                  <a:srgbClr val="002060"/>
                </a:solidFill>
              </a:rPr>
              <a:t>• How can you harness these ideas and make them part of your </a:t>
            </a:r>
            <a:r>
              <a:rPr lang="en-US">
                <a:solidFill>
                  <a:srgbClr val="002060"/>
                </a:solidFill>
              </a:rPr>
              <a:t>strategic careers</a:t>
            </a:r>
            <a:r>
              <a:rPr>
                <a:solidFill>
                  <a:srgbClr val="002060"/>
                </a:solidFill>
              </a:rPr>
              <a:t> plan?</a:t>
            </a:r>
            <a:endParaRPr lang="en-US">
              <a:solidFill>
                <a:srgbClr val="002060"/>
              </a:solidFill>
            </a:endParaRPr>
          </a:p>
          <a:p>
            <a:pPr algn="ctr">
              <a:spcAft>
                <a:spcPts val="800"/>
              </a:spcAft>
              <a:defRPr sz="1500">
                <a:solidFill>
                  <a:srgbClr val="2D3741"/>
                </a:solidFill>
                <a:latin typeface="Aptos"/>
              </a:defRPr>
            </a:pPr>
            <a:r>
              <a:rPr>
                <a:solidFill>
                  <a:srgbClr val="002060"/>
                </a:solidFill>
              </a:rPr>
              <a:t>• Now consider three strategic aims (you may want to create more) for planning your careers development programm</a:t>
            </a:r>
            <a:r>
              <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Accreditation &amp; Assessment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2 | September 2026     26</a:t>
            </a:r>
          </a:p>
        </p:txBody>
      </p:sp>
      <p:sp>
        <p:nvSpPr>
          <p:cNvPr id="6" name="Google Shape;598;p64">
            <a:extLst>
              <a:ext uri="{FF2B5EF4-FFF2-40B4-BE49-F238E27FC236}">
                <a16:creationId xmlns:a16="http://schemas.microsoft.com/office/drawing/2014/main" id="{C9604FD6-607F-F849-8A54-DB426E7993FE}"/>
              </a:ext>
            </a:extLst>
          </p:cNvPr>
          <p:cNvSpPr txBox="1">
            <a:spLocks noGrp="1"/>
          </p:cNvSpPr>
          <p:nvPr/>
        </p:nvSpPr>
        <p:spPr>
          <a:xfrm>
            <a:off x="738768" y="1253331"/>
            <a:ext cx="10714464"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500"/>
              </a:spcBef>
              <a:spcAft>
                <a:spcPts val="0"/>
              </a:spcAft>
              <a:buClr>
                <a:srgbClr val="000000"/>
              </a:buClr>
              <a:buSzPts val="1800"/>
              <a:buFont typeface="Arial"/>
              <a:buChar char="•"/>
              <a:defRPr sz="2400" b="0" i="0" u="none" strike="noStrike" cap="none">
                <a:solidFill>
                  <a:srgbClr val="000000"/>
                </a:solidFill>
                <a:latin typeface="Calibri"/>
                <a:ea typeface="Calibri"/>
                <a:cs typeface="Calibri"/>
                <a:sym typeface="Calibri"/>
              </a:defRPr>
            </a:lvl2pPr>
            <a:lvl3pPr marL="1371600" marR="0" lvl="2" indent="-342900" algn="l" rtl="0">
              <a:lnSpc>
                <a:spcPct val="90000"/>
              </a:lnSpc>
              <a:spcBef>
                <a:spcPts val="500"/>
              </a:spcBef>
              <a:spcAft>
                <a:spcPts val="0"/>
              </a:spcAft>
              <a:buClr>
                <a:srgbClr val="000000"/>
              </a:buClr>
              <a:buSzPts val="18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6pPr>
            <a:lvl7pPr marL="3200400" marR="0" lvl="6"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7pPr>
            <a:lvl8pPr marL="3657600" marR="0" lvl="7"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8pPr>
            <a:lvl9pPr marL="4114800" marR="0" lvl="8"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9pPr>
          </a:lstStyle>
          <a:p>
            <a:pPr marL="342900">
              <a:spcBef>
                <a:spcPts val="1800"/>
              </a:spcBef>
              <a:buSzPts val="2800"/>
            </a:pPr>
            <a:r>
              <a:rPr lang="en-US" sz="2400">
                <a:solidFill>
                  <a:srgbClr val="002060"/>
                </a:solidFill>
                <a:latin typeface="Calibri" panose="020F0502020204030204" pitchFamily="34" charset="0"/>
                <a:ea typeface="Calibri" panose="020F0502020204030204" pitchFamily="34" charset="0"/>
                <a:cs typeface="Calibri" panose="020F0502020204030204" pitchFamily="34" charset="0"/>
              </a:rPr>
              <a:t>Unit 18 Assessment Criteria - 18.2.1 / 18.2.2  </a:t>
            </a:r>
            <a:r>
              <a:rPr lang="en-US" sz="2400" u="sng">
                <a:latin typeface="Calibri" panose="020F0502020204030204" pitchFamily="34" charset="0"/>
                <a:ea typeface="Calibri" panose="020F0502020204030204" pitchFamily="34" charset="0"/>
                <a:cs typeface="Calibri" panose="020F0502020204030204" pitchFamily="34" charset="0"/>
                <a:hlinkClick r:id="rId3"/>
              </a:rPr>
              <a:t>https://youtu.be/xnb5vY-4NLw</a:t>
            </a:r>
            <a:endParaRPr lang="en-US" sz="2400">
              <a:latin typeface="Calibri" panose="020F0502020204030204" pitchFamily="34" charset="0"/>
              <a:ea typeface="Calibri" panose="020F0502020204030204" pitchFamily="34" charset="0"/>
              <a:cs typeface="Calibri" panose="020F0502020204030204" pitchFamily="34" charset="0"/>
            </a:endParaRPr>
          </a:p>
          <a:p>
            <a:pPr marL="342900">
              <a:spcBef>
                <a:spcPts val="1800"/>
              </a:spcBef>
              <a:buSzPts val="2800"/>
            </a:pPr>
            <a:r>
              <a:rPr lang="en-US" sz="2400" b="0" i="0" u="none" strike="noStrike">
                <a:solidFill>
                  <a:srgbClr val="002060"/>
                </a:solidFill>
                <a:effectLst/>
                <a:latin typeface="Calibri" panose="020F0502020204030204" pitchFamily="34" charset="0"/>
                <a:ea typeface="Calibri" panose="020F0502020204030204" pitchFamily="34" charset="0"/>
                <a:cs typeface="Calibri" panose="020F0502020204030204" pitchFamily="34" charset="0"/>
              </a:rPr>
              <a:t>Unit 19 Assessment Criteria - 19.1.1 / 19.1.2 </a:t>
            </a:r>
            <a:r>
              <a:rPr lang="en-US" sz="2400" b="0" i="0" u="none"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rPr>
              <a:t>- </a:t>
            </a:r>
            <a:r>
              <a:rPr lang="en-US" sz="2400" b="0" i="0" u="sng"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hlinkClick r:id="rId4"/>
              </a:rPr>
              <a:t>https://youtu.be/57j17Gdwgh8</a:t>
            </a:r>
            <a:endParaRPr lang="en-US" sz="2400" u="sng">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342900">
              <a:spcBef>
                <a:spcPts val="1800"/>
              </a:spcBef>
              <a:buSzPts val="2800"/>
            </a:pPr>
            <a:r>
              <a:rPr lang="en-US" sz="2400" b="0" i="0" u="none" strike="noStrike">
                <a:solidFill>
                  <a:srgbClr val="002060"/>
                </a:solidFill>
                <a:effectLst/>
                <a:latin typeface="Calibri" panose="020F0502020204030204" pitchFamily="34" charset="0"/>
                <a:ea typeface="Calibri" panose="020F0502020204030204" pitchFamily="34" charset="0"/>
                <a:cs typeface="Calibri" panose="020F0502020204030204" pitchFamily="34" charset="0"/>
              </a:rPr>
              <a:t>Unit 19 Assessment Criteria - 19.5.1 </a:t>
            </a:r>
            <a:r>
              <a:rPr lang="en-US" sz="2400" b="0" i="0" u="none"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rPr>
              <a:t>- </a:t>
            </a:r>
            <a:r>
              <a:rPr lang="en-US" sz="2400" b="0" i="0" u="sng"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hlinkClick r:id="rId5"/>
              </a:rPr>
              <a:t>https://youtu.be/tRenBz1Sg9E</a:t>
            </a:r>
            <a:endParaRPr lang="en-US" sz="240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a:spcBef>
                <a:spcPts val="1800"/>
              </a:spcBef>
              <a:buSzPts val="2800"/>
            </a:pPr>
            <a:r>
              <a:rPr lang="en-US" sz="2400" b="0" i="0" u="none" strike="noStrike">
                <a:solidFill>
                  <a:srgbClr val="002060"/>
                </a:solidFill>
                <a:effectLst/>
                <a:latin typeface="Calibri" panose="020F0502020204030204" pitchFamily="34" charset="0"/>
                <a:ea typeface="Calibri" panose="020F0502020204030204" pitchFamily="34" charset="0"/>
                <a:cs typeface="Calibri" panose="020F0502020204030204" pitchFamily="34" charset="0"/>
              </a:rPr>
              <a:t>Unit 19 Assessment Criteria - 19.5.2</a:t>
            </a:r>
            <a:r>
              <a:rPr lang="en-US" sz="2400" b="0" i="0" u="none"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rPr>
              <a:t> - </a:t>
            </a:r>
            <a:r>
              <a:rPr lang="en-US" sz="2400" b="0" i="0" u="sng" strike="noStrike">
                <a:solidFill>
                  <a:srgbClr val="0D0D0D"/>
                </a:solidFill>
                <a:effectLst/>
                <a:latin typeface="Calibri" panose="020F0502020204030204" pitchFamily="34" charset="0"/>
                <a:ea typeface="Calibri" panose="020F0502020204030204" pitchFamily="34" charset="0"/>
                <a:cs typeface="Calibri" panose="020F0502020204030204" pitchFamily="34" charset="0"/>
                <a:hlinkClick r:id="rId6"/>
              </a:rPr>
              <a:t>https://youtu.be/y1mFsnxFpWo</a:t>
            </a:r>
            <a:endParaRPr lang="en-US" sz="2400" b="0" i="0" u="none" strike="noStrike">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marL="0" indent="0">
              <a:spcBef>
                <a:spcPts val="1800"/>
              </a:spcBef>
              <a:buSzPts val="2800"/>
              <a:buNone/>
            </a:pPr>
            <a:endParaRPr lang="en-US" sz="2400" b="0" i="0" u="none" strike="noStrike">
              <a:solidFill>
                <a:srgbClr val="002060"/>
              </a:solidFill>
              <a:effectLst/>
              <a:latin typeface="Arial" panose="020B0604020202020204" pitchFamily="34" charset="0"/>
            </a:endParaRPr>
          </a:p>
          <a:p>
            <a:pPr marL="0" lvl="0" indent="0" algn="l" rtl="0">
              <a:lnSpc>
                <a:spcPct val="90000"/>
              </a:lnSpc>
              <a:spcBef>
                <a:spcPts val="1800"/>
              </a:spcBef>
              <a:spcAft>
                <a:spcPts val="0"/>
              </a:spcAft>
              <a:buClr>
                <a:srgbClr val="000000"/>
              </a:buClr>
              <a:buSzPts val="2800"/>
              <a:buNone/>
            </a:pP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69d7226-dc28-4266-9785-732ecb18fffd">
      <Terms xmlns="http://schemas.microsoft.com/office/infopath/2007/PartnerControls"/>
    </lcf76f155ced4ddcb4097134ff3c332f>
    <CohortNumber xmlns="d69d7226-dc28-4266-9785-732ecb18fffd" xsi:nil="true"/>
    <TaxCatchAll xmlns="985128df-7779-4cce-bffa-5743ef5fe28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55772B8CA62244CBA2EF3043323B991" ma:contentTypeVersion="19" ma:contentTypeDescription="Create a new document." ma:contentTypeScope="" ma:versionID="99234115fd5d386fcf7f4d2ce004c16c">
  <xsd:schema xmlns:xsd="http://www.w3.org/2001/XMLSchema" xmlns:xs="http://www.w3.org/2001/XMLSchema" xmlns:p="http://schemas.microsoft.com/office/2006/metadata/properties" xmlns:ns2="d69d7226-dc28-4266-9785-732ecb18fffd" xmlns:ns3="985128df-7779-4cce-bffa-5743ef5fe283" targetNamespace="http://schemas.microsoft.com/office/2006/metadata/properties" ma:root="true" ma:fieldsID="14f2d1367944359f27ea58f40ccaa022" ns2:_="" ns3:_="">
    <xsd:import namespace="d69d7226-dc28-4266-9785-732ecb18fffd"/>
    <xsd:import namespace="985128df-7779-4cce-bffa-5743ef5fe2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CohortNumbe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9d7226-dc28-4266-9785-732ecb18ff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34fa636-61c2-42fa-88c9-ab5c7ffc1e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CohortNumber" ma:index="24" nillable="true" ma:displayName="Cohort Number" ma:format="Dropdown" ma:internalName="CohortNumber" ma:percentage="FALSE">
      <xsd:simpleType>
        <xsd:restriction base="dms:Number"/>
      </xsd:simpleType>
    </xsd:element>
    <xsd:element name="MediaServiceLocation" ma:index="25" nillable="true" ma:displayName="Location" ma:indexed="true" ma:internalName="MediaServiceLocation"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5128df-7779-4cce-bffa-5743ef5fe28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dab4cfa-b540-4a1a-b4d4-bf9dde839bb1}" ma:internalName="TaxCatchAll" ma:showField="CatchAllData" ma:web="985128df-7779-4cce-bffa-5743ef5fe2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B162E6-D1EF-4F43-9A10-8C68E738CA91}">
  <ds:schemaRefs>
    <ds:schemaRef ds:uri="985128df-7779-4cce-bffa-5743ef5fe283"/>
    <ds:schemaRef ds:uri="d69d7226-dc28-4266-9785-732ecb18fff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3A1CDE9-26DA-45AD-A15C-779D20669187}">
  <ds:schemaRefs>
    <ds:schemaRef ds:uri="http://schemas.microsoft.com/sharepoint/v3/contenttype/forms"/>
  </ds:schemaRefs>
</ds:datastoreItem>
</file>

<file path=customXml/itemProps3.xml><?xml version="1.0" encoding="utf-8"?>
<ds:datastoreItem xmlns:ds="http://schemas.openxmlformats.org/officeDocument/2006/customXml" ds:itemID="{FFEAD784-56B6-4837-8D05-1A3EB6DC58E3}">
  <ds:schemaRefs>
    <ds:schemaRef ds:uri="985128df-7779-4cce-bffa-5743ef5fe283"/>
    <ds:schemaRef ds:uri="d69d7226-dc28-4266-9785-732ecb18ff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1673</Words>
  <Application>Microsoft Office PowerPoint</Application>
  <PresentationFormat>Widescreen</PresentationFormat>
  <Paragraphs>155</Paragraphs>
  <Slides>26</Slides>
  <Notes>23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Sue Alder</cp:lastModifiedBy>
  <cp:revision>18</cp:revision>
  <dcterms:created xsi:type="dcterms:W3CDTF">2013-01-27T09:14:16Z</dcterms:created>
  <dcterms:modified xsi:type="dcterms:W3CDTF">2026-09-30T17:12:33Z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0x010100B55772B8CA62244CBA2EF3043323B991</vt:lpwstr>
  </property>
  <property fmtid="{D5CDD505-2E9C-101B-9397-08002B2CF9AE}" pid="3" name="MediaServiceImageTags">
    <vt:lpwstr/>
  </property>
</Properties>
</file>